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8"/>
  </p:notesMasterIdLst>
  <p:handoutMasterIdLst>
    <p:handoutMasterId r:id="rId79"/>
  </p:handoutMasterIdLst>
  <p:sldIdLst>
    <p:sldId id="257" r:id="rId5"/>
    <p:sldId id="412" r:id="rId6"/>
    <p:sldId id="437" r:id="rId7"/>
    <p:sldId id="441" r:id="rId8"/>
    <p:sldId id="442" r:id="rId9"/>
    <p:sldId id="443" r:id="rId10"/>
    <p:sldId id="444" r:id="rId11"/>
    <p:sldId id="445" r:id="rId12"/>
    <p:sldId id="446" r:id="rId13"/>
    <p:sldId id="447" r:id="rId14"/>
    <p:sldId id="448" r:id="rId15"/>
    <p:sldId id="449" r:id="rId16"/>
    <p:sldId id="450" r:id="rId17"/>
    <p:sldId id="466"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38" r:id="rId34"/>
    <p:sldId id="439" r:id="rId35"/>
    <p:sldId id="440"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3" r:id="rId62"/>
    <p:sldId id="492" r:id="rId63"/>
    <p:sldId id="494" r:id="rId64"/>
    <p:sldId id="495" r:id="rId65"/>
    <p:sldId id="496" r:id="rId66"/>
    <p:sldId id="497" r:id="rId67"/>
    <p:sldId id="498" r:id="rId68"/>
    <p:sldId id="499" r:id="rId69"/>
    <p:sldId id="500" r:id="rId70"/>
    <p:sldId id="501" r:id="rId71"/>
    <p:sldId id="502" r:id="rId72"/>
    <p:sldId id="503" r:id="rId73"/>
    <p:sldId id="504" r:id="rId74"/>
    <p:sldId id="505" r:id="rId75"/>
    <p:sldId id="391" r:id="rId76"/>
    <p:sldId id="506" r:id="rId7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8" autoAdjust="0"/>
  </p:normalViewPr>
  <p:slideViewPr>
    <p:cSldViewPr snapToGrid="0">
      <p:cViewPr varScale="1">
        <p:scale>
          <a:sx n="109" d="100"/>
          <a:sy n="109" d="100"/>
        </p:scale>
        <p:origin x="588" y="-13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30/05/2024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30/05/2024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30/05/2024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www.astrosurf.org/lombry/Physique/prisme-spectre.jpg" TargetMode="Externa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http://www.astrosurf.org/lombry/Physique/arcenciel-gouttedeau.gif" TargetMode="Externa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773723"/>
            <a:ext cx="4739640" cy="2074985"/>
          </a:xfrm>
        </p:spPr>
        <p:txBody>
          <a:bodyPr rtlCol="0" anchor="b" anchorCtr="0">
            <a:normAutofit/>
          </a:bodyPr>
          <a:lstStyle/>
          <a:p>
            <a:pPr algn="ctr" rtl="0"/>
            <a:r>
              <a:rPr lang="fr-FR" dirty="0">
                <a:latin typeface="Comic Sans MS" panose="030F0702030302020204" pitchFamily="66" charset="0"/>
              </a:rPr>
              <a:t> LUMIERE ONDES ET PARTICULES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descr="Les tubes de Geissler et de Plücker">
            <a:extLst>
              <a:ext uri="{FF2B5EF4-FFF2-40B4-BE49-F238E27FC236}">
                <a16:creationId xmlns:a16="http://schemas.microsoft.com/office/drawing/2014/main" id="{D4DCFDE5-C255-E1EC-4BAD-99158A75D7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38218" y="1584679"/>
            <a:ext cx="5307811" cy="3688641"/>
          </a:xfrm>
          <a:prstGeom prst="rect">
            <a:avLst/>
          </a:prstGeom>
          <a:noFill/>
          <a:ln>
            <a:noFill/>
          </a:ln>
        </p:spPr>
      </p:pic>
      <p:sp>
        <p:nvSpPr>
          <p:cNvPr id="5" name="ZoneTexte 4">
            <a:extLst>
              <a:ext uri="{FF2B5EF4-FFF2-40B4-BE49-F238E27FC236}">
                <a16:creationId xmlns:a16="http://schemas.microsoft.com/office/drawing/2014/main" id="{7BBA5B5F-D955-83C3-CD1C-EE97718C5986}"/>
              </a:ext>
            </a:extLst>
          </p:cNvPr>
          <p:cNvSpPr txBox="1"/>
          <p:nvPr/>
        </p:nvSpPr>
        <p:spPr>
          <a:xfrm>
            <a:off x="0" y="1157690"/>
            <a:ext cx="7859950" cy="4154984"/>
          </a:xfrm>
          <a:prstGeom prst="rect">
            <a:avLst/>
          </a:prstGeom>
          <a:noFill/>
        </p:spPr>
        <p:txBody>
          <a:bodyPr wrap="square">
            <a:spAutoFit/>
          </a:bodyPr>
          <a:lstStyle/>
          <a:p>
            <a:pPr algn="ctr"/>
            <a:r>
              <a:rPr lang="fr-FR" sz="2400" dirty="0">
                <a:effectLst/>
                <a:latin typeface="Comic Sans MS" panose="030F0702030302020204" pitchFamily="66" charset="0"/>
                <a:ea typeface="Calibri" panose="020F0502020204030204" pitchFamily="34" charset="0"/>
                <a:cs typeface="Times New Roman" panose="02020603050405020304" pitchFamily="18" charset="0"/>
              </a:rPr>
              <a:t>1854</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Geissler et Plücker découvrent les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rayons cathodiques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des rayons verts luminescents lorsque l'on établit une forte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tension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électrique dans une ampoule dont on a pompé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air</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(faible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pression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 gaz).</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Ils inventent ainsi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lampe à décharge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qui éclaire maintenant nos supermarchés d'une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lumière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blanche, nos rues et nos stationnements d'une lumière orange (lampes au sodium)</a:t>
            </a:r>
            <a:endParaRPr lang="fr-FR" sz="2400" dirty="0"/>
          </a:p>
        </p:txBody>
      </p:sp>
    </p:spTree>
    <p:extLst>
      <p:ext uri="{BB962C8B-B14F-4D97-AF65-F5344CB8AC3E}">
        <p14:creationId xmlns:p14="http://schemas.microsoft.com/office/powerpoint/2010/main" val="35392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descr="Une image contenant texte, personne, homme&#10;&#10;Description générée automatiquement">
            <a:extLst>
              <a:ext uri="{FF2B5EF4-FFF2-40B4-BE49-F238E27FC236}">
                <a16:creationId xmlns:a16="http://schemas.microsoft.com/office/drawing/2014/main" id="{70590C55-15F1-CA03-8A43-5102B78B0E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65" b="5691"/>
          <a:stretch/>
        </p:blipFill>
        <p:spPr bwMode="auto">
          <a:xfrm>
            <a:off x="8338813" y="2059394"/>
            <a:ext cx="3567842" cy="2739211"/>
          </a:xfrm>
          <a:prstGeom prst="rect">
            <a:avLst/>
          </a:prstGeom>
          <a:noFill/>
          <a:ln>
            <a:noFill/>
          </a:ln>
        </p:spPr>
      </p:pic>
      <p:sp>
        <p:nvSpPr>
          <p:cNvPr id="5" name="ZoneTexte 4">
            <a:extLst>
              <a:ext uri="{FF2B5EF4-FFF2-40B4-BE49-F238E27FC236}">
                <a16:creationId xmlns:a16="http://schemas.microsoft.com/office/drawing/2014/main" id="{9DDA1869-FA95-2A2E-CDE2-A67BE625D712}"/>
              </a:ext>
            </a:extLst>
          </p:cNvPr>
          <p:cNvSpPr txBox="1"/>
          <p:nvPr/>
        </p:nvSpPr>
        <p:spPr>
          <a:xfrm>
            <a:off x="0" y="1933745"/>
            <a:ext cx="7897238" cy="2739211"/>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1897</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J.J. Thomson établit que ces rayons cathodiques sont constitués de particules chargées négativement arrachées à la matière, et découvre ainsi l'électron.</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C'est la première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décomposition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 l'atome</a:t>
            </a:r>
            <a:endParaRPr lang="fr-FR" sz="2400" dirty="0"/>
          </a:p>
        </p:txBody>
      </p:sp>
    </p:spTree>
    <p:extLst>
      <p:ext uri="{BB962C8B-B14F-4D97-AF65-F5344CB8AC3E}">
        <p14:creationId xmlns:p14="http://schemas.microsoft.com/office/powerpoint/2010/main" val="343698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descr="Max Planck ou lorsque la matière n'existe pas.">
            <a:extLst>
              <a:ext uri="{FF2B5EF4-FFF2-40B4-BE49-F238E27FC236}">
                <a16:creationId xmlns:a16="http://schemas.microsoft.com/office/drawing/2014/main" id="{ED3E1F0A-3F60-C3C7-8FE6-348DFF1B63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308" y="2454352"/>
            <a:ext cx="3780522" cy="1949295"/>
          </a:xfrm>
          <a:prstGeom prst="rect">
            <a:avLst/>
          </a:prstGeom>
          <a:noFill/>
          <a:ln>
            <a:noFill/>
          </a:ln>
        </p:spPr>
      </p:pic>
      <p:sp>
        <p:nvSpPr>
          <p:cNvPr id="5" name="ZoneTexte 4">
            <a:extLst>
              <a:ext uri="{FF2B5EF4-FFF2-40B4-BE49-F238E27FC236}">
                <a16:creationId xmlns:a16="http://schemas.microsoft.com/office/drawing/2014/main" id="{BD3CED48-04BA-7DB3-FC02-2F87201B6B95}"/>
              </a:ext>
            </a:extLst>
          </p:cNvPr>
          <p:cNvSpPr txBox="1"/>
          <p:nvPr/>
        </p:nvSpPr>
        <p:spPr>
          <a:xfrm>
            <a:off x="2855" y="1690061"/>
            <a:ext cx="7908587" cy="3477875"/>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1900</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Max Planck</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montre la quantification des échanges d'</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énergie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dans la matière (recherches sur le corps noir).</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De ses travaux fut conceptualisée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ère de Planck</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période de l'histoire de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Univers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au cours de laquelle les quatre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interactions fondamentales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étaient unifiées</a:t>
            </a:r>
            <a:endParaRPr lang="fr-FR" sz="2400" dirty="0"/>
          </a:p>
        </p:txBody>
      </p:sp>
    </p:spTree>
    <p:extLst>
      <p:ext uri="{BB962C8B-B14F-4D97-AF65-F5344CB8AC3E}">
        <p14:creationId xmlns:p14="http://schemas.microsoft.com/office/powerpoint/2010/main" val="158291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CD47084C-27B4-580E-2180-7D32E36442D2}"/>
              </a:ext>
            </a:extLst>
          </p:cNvPr>
          <p:cNvSpPr txBox="1"/>
          <p:nvPr/>
        </p:nvSpPr>
        <p:spPr>
          <a:xfrm>
            <a:off x="0" y="582066"/>
            <a:ext cx="8579795" cy="5693866"/>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1911</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800" dirty="0">
                <a:effectLst/>
                <a:latin typeface="Comic Sans MS" panose="030F0702030302020204" pitchFamily="66" charset="0"/>
                <a:ea typeface="Calibri" panose="020F0502020204030204" pitchFamily="34" charset="0"/>
                <a:cs typeface="Times New Roman" panose="02020603050405020304" pitchFamily="18" charset="0"/>
              </a:rPr>
              <a:t>Rutherford bombarde une </a:t>
            </a:r>
            <a:r>
              <a:rPr lang="fr-FR" sz="2800" u="none" strike="noStrike" dirty="0">
                <a:effectLst/>
                <a:latin typeface="Comic Sans MS" panose="030F0702030302020204" pitchFamily="66" charset="0"/>
                <a:ea typeface="Calibri" panose="020F0502020204030204" pitchFamily="34" charset="0"/>
                <a:cs typeface="Times New Roman" panose="02020603050405020304" pitchFamily="18" charset="0"/>
              </a:rPr>
              <a:t>feuille</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d'or par des particules alpha (des noyaux d'</a:t>
            </a:r>
            <a:r>
              <a:rPr lang="fr-FR" sz="2800" u="none" strike="noStrike" dirty="0">
                <a:effectLst/>
                <a:latin typeface="Comic Sans MS" panose="030F0702030302020204" pitchFamily="66" charset="0"/>
                <a:ea typeface="Calibri" panose="020F0502020204030204" pitchFamily="34" charset="0"/>
                <a:cs typeface="Times New Roman" panose="02020603050405020304" pitchFamily="18" charset="0"/>
              </a:rPr>
              <a:t>hélium</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chargés positivement, obtenus par radioactivité).</a:t>
            </a:r>
          </a:p>
          <a:p>
            <a:pPr algn="just"/>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800" dirty="0">
                <a:effectLst/>
                <a:latin typeface="Comic Sans MS" panose="030F0702030302020204" pitchFamily="66" charset="0"/>
                <a:ea typeface="Calibri" panose="020F0502020204030204" pitchFamily="34" charset="0"/>
                <a:cs typeface="Times New Roman" panose="02020603050405020304" pitchFamily="18" charset="0"/>
              </a:rPr>
              <a:t>Il en déduit que:</a:t>
            </a:r>
          </a:p>
          <a:p>
            <a:pPr marL="457200" indent="-457200" algn="just">
              <a:buFont typeface="Arial" panose="020B0604020202020204" pitchFamily="34" charset="0"/>
              <a:buChar char="•"/>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La plupart des particules vont en lignes droites, donc la matière est "pleine de trous".</a:t>
            </a:r>
          </a:p>
          <a:p>
            <a:pPr marL="457200" indent="-457200" algn="just">
              <a:buFont typeface="Arial" panose="020B0604020202020204" pitchFamily="34" charset="0"/>
              <a:buChar char="•"/>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Certaines des particules sont déviées et même rebroussent chemin, donc elles rencontrent des îlots très concentrés de matière chargée positivement (les + se repoussent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entre-eux</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18">
            <a:extLst>
              <a:ext uri="{FF2B5EF4-FFF2-40B4-BE49-F238E27FC236}">
                <a16:creationId xmlns:a16="http://schemas.microsoft.com/office/drawing/2014/main" id="{D99C32AD-029D-36CA-E8E2-88536174CE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066" y="1201085"/>
            <a:ext cx="3420000" cy="4455828"/>
          </a:xfrm>
          <a:prstGeom prst="rect">
            <a:avLst/>
          </a:prstGeom>
          <a:noFill/>
        </p:spPr>
      </p:pic>
    </p:spTree>
    <p:extLst>
      <p:ext uri="{BB962C8B-B14F-4D97-AF65-F5344CB8AC3E}">
        <p14:creationId xmlns:p14="http://schemas.microsoft.com/office/powerpoint/2010/main" val="36371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CD47084C-27B4-580E-2180-7D32E36442D2}"/>
              </a:ext>
            </a:extLst>
          </p:cNvPr>
          <p:cNvSpPr txBox="1"/>
          <p:nvPr/>
        </p:nvSpPr>
        <p:spPr>
          <a:xfrm>
            <a:off x="19454" y="797510"/>
            <a:ext cx="6750996" cy="5262979"/>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1911</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800" dirty="0">
                <a:effectLst/>
                <a:latin typeface="Comic Sans MS" panose="030F0702030302020204" pitchFamily="66" charset="0"/>
                <a:ea typeface="Calibri" panose="020F0502020204030204" pitchFamily="34" charset="0"/>
                <a:cs typeface="Times New Roman" panose="02020603050405020304" pitchFamily="18" charset="0"/>
              </a:rPr>
              <a:t>Rutherford en déduit le modèle atomique planétaire où l'</a:t>
            </a:r>
            <a:r>
              <a:rPr lang="fr-FR" sz="2800" u="none" strike="noStrike"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atome</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est constitué d'un noyau positif très petit et d'électrons tournant autour.</a:t>
            </a:r>
          </a:p>
          <a:p>
            <a:pPr algn="just"/>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800" dirty="0">
                <a:effectLst/>
                <a:latin typeface="Comic Sans MS" panose="030F0702030302020204" pitchFamily="66" charset="0"/>
                <a:ea typeface="Calibri" panose="020F0502020204030204" pitchFamily="34" charset="0"/>
                <a:cs typeface="Times New Roman" panose="02020603050405020304" pitchFamily="18" charset="0"/>
              </a:rPr>
              <a:t>Ce modèle pose un gros problème car en tournant, les électrons devraient perdre de l'énergie par </a:t>
            </a:r>
            <a:r>
              <a:rPr lang="fr-FR" sz="2800" u="none" strike="noStrike"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rayonnement</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et donc s'écraser sur le noyau.</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2800" dirty="0"/>
          </a:p>
        </p:txBody>
      </p:sp>
      <p:pic>
        <p:nvPicPr>
          <p:cNvPr id="2" name="Image 1" descr="Une image contenant orange, rouge, ensemble&#10;&#10;Description générée automatiquement">
            <a:extLst>
              <a:ext uri="{FF2B5EF4-FFF2-40B4-BE49-F238E27FC236}">
                <a16:creationId xmlns:a16="http://schemas.microsoft.com/office/drawing/2014/main" id="{FEA9BA4D-528C-C3D1-27B3-4F825E4FD1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401" y="1065098"/>
            <a:ext cx="4727801" cy="4727801"/>
          </a:xfrm>
          <a:prstGeom prst="rect">
            <a:avLst/>
          </a:prstGeom>
          <a:noFill/>
          <a:ln>
            <a:noFill/>
          </a:ln>
        </p:spPr>
      </p:pic>
    </p:spTree>
    <p:extLst>
      <p:ext uri="{BB962C8B-B14F-4D97-AF65-F5344CB8AC3E}">
        <p14:creationId xmlns:p14="http://schemas.microsoft.com/office/powerpoint/2010/main" val="280519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Bohr model - Wikipedia">
            <a:extLst>
              <a:ext uri="{FF2B5EF4-FFF2-40B4-BE49-F238E27FC236}">
                <a16:creationId xmlns:a16="http://schemas.microsoft.com/office/drawing/2014/main" id="{10CECD87-697D-BAC6-0D2A-1620F21E3D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480" y="3345511"/>
            <a:ext cx="4032520" cy="3512489"/>
          </a:xfrm>
          <a:prstGeom prst="rect">
            <a:avLst/>
          </a:prstGeom>
          <a:noFill/>
          <a:ln>
            <a:noFill/>
          </a:ln>
        </p:spPr>
      </p:pic>
      <p:sp>
        <p:nvSpPr>
          <p:cNvPr id="4" name="ZoneTexte 3">
            <a:extLst>
              <a:ext uri="{FF2B5EF4-FFF2-40B4-BE49-F238E27FC236}">
                <a16:creationId xmlns:a16="http://schemas.microsoft.com/office/drawing/2014/main" id="{B9D25C6D-6FED-782E-7D2F-2C2C4C59DE8C}"/>
              </a:ext>
            </a:extLst>
          </p:cNvPr>
          <p:cNvSpPr txBox="1"/>
          <p:nvPr/>
        </p:nvSpPr>
        <p:spPr>
          <a:xfrm>
            <a:off x="0" y="683243"/>
            <a:ext cx="7918315" cy="5324535"/>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1913</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Niels Bohr</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réunit les concepts de Planck et de Rutherford, et propose un modèle atomique quantique.</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orbites des électrons ont des rayons définis et il n'existe que quelques orbites "autorisées".</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Ainsi, les échanges d'énergie quantifiés correspondent à des sauts entre les orbites définies, et lorsque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électron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est sur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orbite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la plus basse, il ne peut pas descendre en dessous et s'écraser.</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Mais ce modèle n'explique pas pourquoi.</a:t>
            </a:r>
            <a:endParaRPr lang="fr-FR" sz="2400" dirty="0"/>
          </a:p>
        </p:txBody>
      </p:sp>
      <p:pic>
        <p:nvPicPr>
          <p:cNvPr id="5" name="Picture 6">
            <a:extLst>
              <a:ext uri="{FF2B5EF4-FFF2-40B4-BE49-F238E27FC236}">
                <a16:creationId xmlns:a16="http://schemas.microsoft.com/office/drawing/2014/main" id="{E8C2DDBD-FAFC-3326-215F-D953EA0651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603" y="166173"/>
            <a:ext cx="2224274" cy="2966133"/>
          </a:xfrm>
          <a:prstGeom prst="rect">
            <a:avLst/>
          </a:prstGeom>
          <a:noFill/>
        </p:spPr>
      </p:pic>
    </p:spTree>
    <p:extLst>
      <p:ext uri="{BB962C8B-B14F-4D97-AF65-F5344CB8AC3E}">
        <p14:creationId xmlns:p14="http://schemas.microsoft.com/office/powerpoint/2010/main" val="94099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Image 3">
            <a:extLst>
              <a:ext uri="{FF2B5EF4-FFF2-40B4-BE49-F238E27FC236}">
                <a16:creationId xmlns:a16="http://schemas.microsoft.com/office/drawing/2014/main" id="{F5914BC5-D3DD-D449-648F-FFBCCA229B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296" y="3477875"/>
            <a:ext cx="6954362" cy="3214201"/>
          </a:xfrm>
          <a:prstGeom prst="rect">
            <a:avLst/>
          </a:prstGeom>
          <a:solidFill>
            <a:schemeClr val="tx1"/>
          </a:solidFill>
          <a:ln>
            <a:noFill/>
          </a:ln>
        </p:spPr>
      </p:pic>
      <p:sp>
        <p:nvSpPr>
          <p:cNvPr id="6" name="ZoneTexte 5">
            <a:extLst>
              <a:ext uri="{FF2B5EF4-FFF2-40B4-BE49-F238E27FC236}">
                <a16:creationId xmlns:a16="http://schemas.microsoft.com/office/drawing/2014/main" id="{7753C0FC-015A-CB8F-661E-34E44C803F81}"/>
              </a:ext>
            </a:extLst>
          </p:cNvPr>
          <p:cNvSpPr txBox="1"/>
          <p:nvPr/>
        </p:nvSpPr>
        <p:spPr>
          <a:xfrm>
            <a:off x="0" y="835477"/>
            <a:ext cx="7363838" cy="1631216"/>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1914</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L'expérience de Franck et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Hertz</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valide le modèle de Bohr.</a:t>
            </a:r>
            <a:endParaRPr lang="fr-FR" sz="2400" dirty="0"/>
          </a:p>
        </p:txBody>
      </p:sp>
      <p:pic>
        <p:nvPicPr>
          <p:cNvPr id="7" name="Image 6">
            <a:extLst>
              <a:ext uri="{FF2B5EF4-FFF2-40B4-BE49-F238E27FC236}">
                <a16:creationId xmlns:a16="http://schemas.microsoft.com/office/drawing/2014/main" id="{E12E3422-690F-4C5B-1079-90238C90DF61}"/>
              </a:ext>
            </a:extLst>
          </p:cNvPr>
          <p:cNvPicPr>
            <a:picLocks noChangeAspect="1"/>
          </p:cNvPicPr>
          <p:nvPr/>
        </p:nvPicPr>
        <p:blipFill>
          <a:blip r:embed="rId3"/>
          <a:stretch>
            <a:fillRect/>
          </a:stretch>
        </p:blipFill>
        <p:spPr>
          <a:xfrm>
            <a:off x="7561329" y="111868"/>
            <a:ext cx="4452329" cy="3078435"/>
          </a:xfrm>
          <a:prstGeom prst="rect">
            <a:avLst/>
          </a:prstGeom>
        </p:spPr>
      </p:pic>
      <p:sp>
        <p:nvSpPr>
          <p:cNvPr id="8" name="ZoneTexte 7">
            <a:extLst>
              <a:ext uri="{FF2B5EF4-FFF2-40B4-BE49-F238E27FC236}">
                <a16:creationId xmlns:a16="http://schemas.microsoft.com/office/drawing/2014/main" id="{232B7A33-049D-E656-7641-38663B87B06A}"/>
              </a:ext>
            </a:extLst>
          </p:cNvPr>
          <p:cNvSpPr txBox="1"/>
          <p:nvPr/>
        </p:nvSpPr>
        <p:spPr>
          <a:xfrm>
            <a:off x="0" y="4247744"/>
            <a:ext cx="5059296" cy="1938992"/>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Ils bombardent de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vapeur</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de mercure avec des électrons et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énergie cinétique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perdue par les électrons traversant les vapeurs est toujours la même</a:t>
            </a:r>
            <a:endParaRPr lang="fr-FR" sz="2400" dirty="0"/>
          </a:p>
        </p:txBody>
      </p:sp>
    </p:spTree>
    <p:extLst>
      <p:ext uri="{BB962C8B-B14F-4D97-AF65-F5344CB8AC3E}">
        <p14:creationId xmlns:p14="http://schemas.microsoft.com/office/powerpoint/2010/main" val="317049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D4FE144-9DD6-9F4B-9631-4A70D0629ED6}"/>
              </a:ext>
            </a:extLst>
          </p:cNvPr>
          <p:cNvSpPr txBox="1"/>
          <p:nvPr/>
        </p:nvSpPr>
        <p:spPr>
          <a:xfrm>
            <a:off x="0" y="397401"/>
            <a:ext cx="8286344" cy="6063198"/>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1924</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Louis de Broglie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postule la dualité onde-corpuscule.</a:t>
            </a:r>
          </a:p>
          <a:p>
            <a:pPr algn="just"/>
            <a:r>
              <a:rPr lang="fr-FR" sz="2400" dirty="0">
                <a:latin typeface="Comic Sans MS" panose="030F0702030302020204" pitchFamily="66" charset="0"/>
                <a:cs typeface="Times New Roman" panose="02020603050405020304" pitchFamily="18" charset="0"/>
              </a:rPr>
              <a:t>C'est un principe selon lequel tous les objets physiques peuvent présenter parfois des propriétés d'ondes et parfois des propriétés de corpuscules.</a:t>
            </a:r>
          </a:p>
          <a:p>
            <a:pPr algn="just"/>
            <a:r>
              <a:rPr lang="fr-FR" sz="2400" dirty="0">
                <a:latin typeface="Comic Sans MS" panose="030F0702030302020204" pitchFamily="66" charset="0"/>
                <a:cs typeface="Times New Roman" panose="02020603050405020304" pitchFamily="18" charset="0"/>
              </a:rPr>
              <a:t>La manifestation de ces propriétés ne dépend pas seulement de l'objet étudié isolément, mais aussi de tout l'appareillage de mesure utilisé.</a:t>
            </a:r>
          </a:p>
          <a:p>
            <a:pPr algn="just"/>
            <a:r>
              <a:rPr lang="fr-FR" sz="2400" dirty="0">
                <a:latin typeface="Comic Sans MS" panose="030F0702030302020204" pitchFamily="66" charset="0"/>
                <a:cs typeface="Times New Roman" panose="02020603050405020304" pitchFamily="18" charset="0"/>
              </a:rPr>
              <a:t>Ce concept fait partie des fondements de la mécanique quantique.</a:t>
            </a:r>
          </a:p>
          <a:p>
            <a:pPr algn="just"/>
            <a:r>
              <a:rPr lang="fr-FR" sz="2400" dirty="0">
                <a:latin typeface="Comic Sans MS" panose="030F0702030302020204" pitchFamily="66" charset="0"/>
                <a:cs typeface="Times New Roman" panose="02020603050405020304" pitchFamily="18" charset="0"/>
              </a:rPr>
              <a:t>Le cas d'école est celui de la lumière, qui présente deux aspects complémentaires selon les conditions d'expérience: elle apparait soit ondulatoire, d’où le concept de longueur d’onde, soit corpusculaire, d'où le concept de photons.</a:t>
            </a:r>
          </a:p>
        </p:txBody>
      </p:sp>
      <p:pic>
        <p:nvPicPr>
          <p:cNvPr id="4" name="Image 3">
            <a:extLst>
              <a:ext uri="{FF2B5EF4-FFF2-40B4-BE49-F238E27FC236}">
                <a16:creationId xmlns:a16="http://schemas.microsoft.com/office/drawing/2014/main" id="{DF19ACE6-6C34-5ADB-D508-4E77C2D3C7B3}"/>
              </a:ext>
            </a:extLst>
          </p:cNvPr>
          <p:cNvPicPr>
            <a:picLocks noChangeAspect="1"/>
          </p:cNvPicPr>
          <p:nvPr/>
        </p:nvPicPr>
        <p:blipFill rotWithShape="1">
          <a:blip r:embed="rId2">
            <a:extLst>
              <a:ext uri="{28A0092B-C50C-407E-A947-70E740481C1C}">
                <a14:useLocalDpi xmlns:a14="http://schemas.microsoft.com/office/drawing/2010/main" val="0"/>
              </a:ext>
            </a:extLst>
          </a:blip>
          <a:srcRect l="22572" r="22572" b="51140"/>
          <a:stretch/>
        </p:blipFill>
        <p:spPr bwMode="auto">
          <a:xfrm>
            <a:off x="8365787" y="2637604"/>
            <a:ext cx="3730935" cy="1957618"/>
          </a:xfrm>
          <a:prstGeom prst="rect">
            <a:avLst/>
          </a:prstGeom>
          <a:noFill/>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1F282494-FFA9-1811-0937-1515077FBEC7}"/>
              </a:ext>
            </a:extLst>
          </p:cNvPr>
          <p:cNvPicPr>
            <a:picLocks noChangeAspect="1"/>
          </p:cNvPicPr>
          <p:nvPr/>
        </p:nvPicPr>
        <p:blipFill rotWithShape="1">
          <a:blip r:embed="rId2">
            <a:extLst>
              <a:ext uri="{28A0092B-C50C-407E-A947-70E740481C1C}">
                <a14:useLocalDpi xmlns:a14="http://schemas.microsoft.com/office/drawing/2010/main" val="0"/>
              </a:ext>
            </a:extLst>
          </a:blip>
          <a:srcRect l="22572" t="50163" r="22572"/>
          <a:stretch/>
        </p:blipFill>
        <p:spPr bwMode="auto">
          <a:xfrm>
            <a:off x="8365787" y="4727373"/>
            <a:ext cx="3730935" cy="1997628"/>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22E51921-6664-9CAE-0159-4565E917BCF5}"/>
              </a:ext>
            </a:extLst>
          </p:cNvPr>
          <p:cNvPicPr>
            <a:picLocks noChangeAspect="1"/>
          </p:cNvPicPr>
          <p:nvPr/>
        </p:nvPicPr>
        <p:blipFill>
          <a:blip r:embed="rId3"/>
          <a:stretch>
            <a:fillRect/>
          </a:stretch>
        </p:blipFill>
        <p:spPr>
          <a:xfrm>
            <a:off x="8365787" y="0"/>
            <a:ext cx="3730935" cy="2487290"/>
          </a:xfrm>
          <a:prstGeom prst="rect">
            <a:avLst/>
          </a:prstGeom>
        </p:spPr>
      </p:pic>
    </p:spTree>
    <p:extLst>
      <p:ext uri="{BB962C8B-B14F-4D97-AF65-F5344CB8AC3E}">
        <p14:creationId xmlns:p14="http://schemas.microsoft.com/office/powerpoint/2010/main" val="145770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27995E62-395B-1BF5-1355-5A6E2FBD8D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33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Modèle du nuage électronique.">
            <a:extLst>
              <a:ext uri="{FF2B5EF4-FFF2-40B4-BE49-F238E27FC236}">
                <a16:creationId xmlns:a16="http://schemas.microsoft.com/office/drawing/2014/main" id="{A9642AD1-01C8-FFC9-53B7-7604811FB6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6" t="7345" b="10735"/>
          <a:stretch/>
        </p:blipFill>
        <p:spPr bwMode="auto">
          <a:xfrm>
            <a:off x="7578971" y="3458184"/>
            <a:ext cx="4465317" cy="2958424"/>
          </a:xfrm>
          <a:prstGeom prst="rect">
            <a:avLst/>
          </a:prstGeom>
          <a:solidFill>
            <a:schemeClr val="tx1"/>
          </a:solidFill>
          <a:ln>
            <a:noFill/>
          </a:ln>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36352117-1FF2-80CF-946C-D751DACB5FA4}"/>
              </a:ext>
            </a:extLst>
          </p:cNvPr>
          <p:cNvSpPr txBox="1"/>
          <p:nvPr/>
        </p:nvSpPr>
        <p:spPr>
          <a:xfrm>
            <a:off x="0" y="591718"/>
            <a:ext cx="9548738" cy="2677656"/>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modèle actuel de l'atome a été établi en </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1926 par E. Schrödinger. Dans ce modèle l'électron est modélisé comme une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onde</a:t>
            </a:r>
            <a:r>
              <a:rPr lang="fr-FR" sz="2400" dirty="0">
                <a:latin typeface="Comic Sans MS" panose="030F0702030302020204" pitchFamily="66" charset="0"/>
                <a:ea typeface="Calibri" panose="020F0502020204030204" pitchFamily="34" charset="0"/>
                <a:cs typeface="Times New Roman" panose="02020603050405020304" pitchFamily="18" charset="0"/>
              </a:rPr>
              <a:t>.</a:t>
            </a:r>
          </a:p>
          <a:p>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r>
              <a:rPr lang="fr-FR" sz="2400" dirty="0">
                <a:effectLst/>
                <a:latin typeface="Comic Sans MS" panose="030F0702030302020204" pitchFamily="66" charset="0"/>
                <a:ea typeface="Calibri" panose="020F0502020204030204" pitchFamily="34" charset="0"/>
                <a:cs typeface="Times New Roman" panose="02020603050405020304" pitchFamily="18" charset="0"/>
              </a:rPr>
              <a:t>L'électron dans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atome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n'est donc plus une boule mais un "nuage" qui entoure le noyau. Ce modèle, contrairement aux autres, est stable car l'électron ne perd pas d'énergie</a:t>
            </a:r>
            <a:endParaRPr lang="fr-FR" sz="2400" dirty="0"/>
          </a:p>
        </p:txBody>
      </p:sp>
      <p:sp>
        <p:nvSpPr>
          <p:cNvPr id="6" name="ZoneTexte 5">
            <a:extLst>
              <a:ext uri="{FF2B5EF4-FFF2-40B4-BE49-F238E27FC236}">
                <a16:creationId xmlns:a16="http://schemas.microsoft.com/office/drawing/2014/main" id="{FD236394-F7F7-E9C8-7733-6A8CC1D17049}"/>
              </a:ext>
            </a:extLst>
          </p:cNvPr>
          <p:cNvSpPr txBox="1"/>
          <p:nvPr/>
        </p:nvSpPr>
        <p:spPr>
          <a:xfrm>
            <a:off x="0" y="0"/>
            <a:ext cx="9548738"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Modèle actuel </a:t>
            </a:r>
            <a:r>
              <a:rPr lang="fr-FR" sz="32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de</a:t>
            </a: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l'atome</a:t>
            </a:r>
            <a:endParaRPr lang="fr-FR" sz="3200" b="1" dirty="0">
              <a:solidFill>
                <a:srgbClr val="FF0000"/>
              </a:solidFill>
            </a:endParaRPr>
          </a:p>
        </p:txBody>
      </p:sp>
      <p:sp>
        <p:nvSpPr>
          <p:cNvPr id="8" name="ZoneTexte 7">
            <a:extLst>
              <a:ext uri="{FF2B5EF4-FFF2-40B4-BE49-F238E27FC236}">
                <a16:creationId xmlns:a16="http://schemas.microsoft.com/office/drawing/2014/main" id="{4DE574A8-78E0-9BC8-BF9D-4F04D1DFDC88}"/>
              </a:ext>
            </a:extLst>
          </p:cNvPr>
          <p:cNvSpPr txBox="1"/>
          <p:nvPr/>
        </p:nvSpPr>
        <p:spPr>
          <a:xfrm>
            <a:off x="-46519" y="3331720"/>
            <a:ext cx="7462239" cy="3440557"/>
          </a:xfrm>
          <a:prstGeom prst="rect">
            <a:avLst/>
          </a:prstGeom>
          <a:noFill/>
        </p:spPr>
        <p:txBody>
          <a:bodyPr wrap="square">
            <a:spAutoFit/>
          </a:bodyPr>
          <a:lstStyle/>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En imaginant l'équation d'évolution de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fonction d'onde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associée à l'état d'une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particule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il a permis le développement du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formalisme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théorique de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mécanique quantique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tabLst>
                <a:tab pos="704850" algn="l"/>
              </a:tabLs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Cette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équation d'onde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qui tient compte à la fois de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quantification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de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énergie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non relativiste, a été appelée par la suite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équation de Schrödinger</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65897FE8-DDC3-1856-42A1-1710433FC23A}"/>
              </a:ext>
            </a:extLst>
          </p:cNvPr>
          <p:cNvPicPr>
            <a:picLocks noChangeAspect="1"/>
          </p:cNvPicPr>
          <p:nvPr/>
        </p:nvPicPr>
        <p:blipFill>
          <a:blip r:embed="rId3"/>
          <a:stretch>
            <a:fillRect/>
          </a:stretch>
        </p:blipFill>
        <p:spPr>
          <a:xfrm>
            <a:off x="9548738" y="97783"/>
            <a:ext cx="2495550" cy="2790825"/>
          </a:xfrm>
          <a:prstGeom prst="rect">
            <a:avLst/>
          </a:prstGeom>
        </p:spPr>
      </p:pic>
    </p:spTree>
    <p:extLst>
      <p:ext uri="{BB962C8B-B14F-4D97-AF65-F5344CB8AC3E}">
        <p14:creationId xmlns:p14="http://schemas.microsoft.com/office/powerpoint/2010/main" val="324887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9812DD5-2B45-EEDA-ED6F-3E96199A3C4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Introduction</a:t>
            </a:r>
            <a:endParaRPr lang="fr-FR" sz="3200" dirty="0"/>
          </a:p>
        </p:txBody>
      </p:sp>
      <p:sp>
        <p:nvSpPr>
          <p:cNvPr id="5" name="ZoneTexte 4">
            <a:extLst>
              <a:ext uri="{FF2B5EF4-FFF2-40B4-BE49-F238E27FC236}">
                <a16:creationId xmlns:a16="http://schemas.microsoft.com/office/drawing/2014/main" id="{F27ABB47-A090-FDFD-AF1C-CF906FAF33A3}"/>
              </a:ext>
            </a:extLst>
          </p:cNvPr>
          <p:cNvSpPr txBox="1"/>
          <p:nvPr/>
        </p:nvSpPr>
        <p:spPr>
          <a:xfrm>
            <a:off x="-1464" y="2044298"/>
            <a:ext cx="12192000" cy="1914948"/>
          </a:xfrm>
          <a:prstGeom prst="rect">
            <a:avLst/>
          </a:prstGeom>
          <a:noFill/>
        </p:spPr>
        <p:txBody>
          <a:bodyPr wrap="square">
            <a:spAutoFit/>
          </a:bodyPr>
          <a:lstStyle/>
          <a:p>
            <a:pPr algn="just">
              <a:lnSpc>
                <a:spcPct val="107000"/>
              </a:lnSpc>
              <a:spcAft>
                <a:spcPts val="800"/>
              </a:spcAft>
            </a:pPr>
            <a:r>
              <a:rPr lang="fr-FR" sz="2800" dirty="0">
                <a:effectLst/>
                <a:latin typeface="Comic Sans MS" panose="030F0702030302020204" pitchFamily="66" charset="0"/>
                <a:ea typeface="Times New Roman" panose="02020603050405020304" pitchFamily="18" charset="0"/>
                <a:cs typeface="Times New Roman" panose="02020603050405020304" pitchFamily="18" charset="0"/>
              </a:rPr>
              <a:t>La physique quantique est née au début du XX</a:t>
            </a:r>
            <a:r>
              <a:rPr lang="fr-FR" sz="2800" baseline="30000" dirty="0">
                <a:effectLst/>
                <a:latin typeface="Comic Sans MS" panose="030F0702030302020204" pitchFamily="66" charset="0"/>
                <a:ea typeface="Times New Roman" panose="02020603050405020304" pitchFamily="18" charset="0"/>
                <a:cs typeface="Times New Roman" panose="02020603050405020304" pitchFamily="18" charset="0"/>
              </a:rPr>
              <a:t>ème</a:t>
            </a:r>
            <a:r>
              <a:rPr lang="fr-FR" sz="2800" dirty="0">
                <a:effectLst/>
                <a:latin typeface="Comic Sans MS" panose="030F0702030302020204" pitchFamily="66" charset="0"/>
                <a:ea typeface="Times New Roman" panose="02020603050405020304" pitchFamily="18" charset="0"/>
                <a:cs typeface="Times New Roman" panose="02020603050405020304" pitchFamily="18" charset="0"/>
              </a:rPr>
              <a:t> siècle d'un constat: à l'échelle atomique, la découverte de phénomènes impossibles à interpréter de manière classique a conduit les physiciens à construire une nouvelle physique: la physique quantique.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48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0173976-F9EB-1A7E-3DFF-A206462026EB}"/>
              </a:ext>
            </a:extLst>
          </p:cNvPr>
          <p:cNvSpPr txBox="1"/>
          <p:nvPr/>
        </p:nvSpPr>
        <p:spPr>
          <a:xfrm>
            <a:off x="0" y="0"/>
            <a:ext cx="12192000" cy="1077218"/>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Analogies entres les forces d'attraction gravitationnelle et électrostatique</a:t>
            </a:r>
            <a:endParaRPr lang="fr-FR" sz="3200" dirty="0"/>
          </a:p>
        </p:txBody>
      </p:sp>
      <p:grpSp>
        <p:nvGrpSpPr>
          <p:cNvPr id="5" name="Groupe 4">
            <a:extLst>
              <a:ext uri="{FF2B5EF4-FFF2-40B4-BE49-F238E27FC236}">
                <a16:creationId xmlns:a16="http://schemas.microsoft.com/office/drawing/2014/main" id="{41D60465-3C7B-C1F5-5FD2-1D5DD717A3C4}"/>
              </a:ext>
            </a:extLst>
          </p:cNvPr>
          <p:cNvGrpSpPr/>
          <p:nvPr/>
        </p:nvGrpSpPr>
        <p:grpSpPr>
          <a:xfrm>
            <a:off x="7251940" y="1080012"/>
            <a:ext cx="4795468" cy="4182199"/>
            <a:chOff x="152054" y="0"/>
            <a:chExt cx="2379880" cy="2093864"/>
          </a:xfrm>
        </p:grpSpPr>
        <p:grpSp>
          <p:nvGrpSpPr>
            <p:cNvPr id="6" name="Groupe 5">
              <a:extLst>
                <a:ext uri="{FF2B5EF4-FFF2-40B4-BE49-F238E27FC236}">
                  <a16:creationId xmlns:a16="http://schemas.microsoft.com/office/drawing/2014/main" id="{7748CF99-E174-F101-114E-45AC8F821B36}"/>
                </a:ext>
              </a:extLst>
            </p:cNvPr>
            <p:cNvGrpSpPr/>
            <p:nvPr/>
          </p:nvGrpSpPr>
          <p:grpSpPr>
            <a:xfrm>
              <a:off x="152054" y="0"/>
              <a:ext cx="2379880" cy="2093864"/>
              <a:chOff x="152054" y="0"/>
              <a:chExt cx="2379880" cy="2093864"/>
            </a:xfrm>
          </p:grpSpPr>
          <p:grpSp>
            <p:nvGrpSpPr>
              <p:cNvPr id="8" name="Groupe 7">
                <a:extLst>
                  <a:ext uri="{FF2B5EF4-FFF2-40B4-BE49-F238E27FC236}">
                    <a16:creationId xmlns:a16="http://schemas.microsoft.com/office/drawing/2014/main" id="{C2E7FFCC-08C9-3086-A22D-B16BF540EA93}"/>
                  </a:ext>
                </a:extLst>
              </p:cNvPr>
              <p:cNvGrpSpPr/>
              <p:nvPr/>
            </p:nvGrpSpPr>
            <p:grpSpPr>
              <a:xfrm>
                <a:off x="152054" y="0"/>
                <a:ext cx="1913958" cy="2093864"/>
                <a:chOff x="0" y="0"/>
                <a:chExt cx="1913958" cy="2093864"/>
              </a:xfrm>
            </p:grpSpPr>
            <p:sp>
              <p:nvSpPr>
                <p:cNvPr id="16" name="Ellipse 15">
                  <a:extLst>
                    <a:ext uri="{FF2B5EF4-FFF2-40B4-BE49-F238E27FC236}">
                      <a16:creationId xmlns:a16="http://schemas.microsoft.com/office/drawing/2014/main" id="{F7072E86-B863-A83F-5696-CCF284490827}"/>
                    </a:ext>
                  </a:extLst>
                </p:cNvPr>
                <p:cNvSpPr/>
                <p:nvPr/>
              </p:nvSpPr>
              <p:spPr>
                <a:xfrm>
                  <a:off x="1390996" y="1280160"/>
                  <a:ext cx="522962" cy="522962"/>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7" name="Ellipse 16">
                  <a:extLst>
                    <a:ext uri="{FF2B5EF4-FFF2-40B4-BE49-F238E27FC236}">
                      <a16:creationId xmlns:a16="http://schemas.microsoft.com/office/drawing/2014/main" id="{5BB11D6A-FF1D-CFC0-08BD-D21BF4AF92CC}"/>
                    </a:ext>
                  </a:extLst>
                </p:cNvPr>
                <p:cNvSpPr/>
                <p:nvPr/>
              </p:nvSpPr>
              <p:spPr>
                <a:xfrm>
                  <a:off x="108065" y="0"/>
                  <a:ext cx="905070" cy="905070"/>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8" name="Ellipse 17">
                  <a:extLst>
                    <a:ext uri="{FF2B5EF4-FFF2-40B4-BE49-F238E27FC236}">
                      <a16:creationId xmlns:a16="http://schemas.microsoft.com/office/drawing/2014/main" id="{3BDC0794-F7E1-DBAB-2E3B-85D13A770316}"/>
                    </a:ext>
                  </a:extLst>
                </p:cNvPr>
                <p:cNvSpPr/>
                <p:nvPr/>
              </p:nvSpPr>
              <p:spPr>
                <a:xfrm>
                  <a:off x="537556" y="426720"/>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9" name="Ellipse 18">
                  <a:extLst>
                    <a:ext uri="{FF2B5EF4-FFF2-40B4-BE49-F238E27FC236}">
                      <a16:creationId xmlns:a16="http://schemas.microsoft.com/office/drawing/2014/main" id="{CB64772F-76A1-AAD4-D115-6C02B954BECA}"/>
                    </a:ext>
                  </a:extLst>
                </p:cNvPr>
                <p:cNvSpPr/>
                <p:nvPr/>
              </p:nvSpPr>
              <p:spPr>
                <a:xfrm>
                  <a:off x="1626523" y="1521229"/>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cxnSp>
              <p:nvCxnSpPr>
                <p:cNvPr id="20" name="Connecteur droit 19">
                  <a:extLst>
                    <a:ext uri="{FF2B5EF4-FFF2-40B4-BE49-F238E27FC236}">
                      <a16:creationId xmlns:a16="http://schemas.microsoft.com/office/drawing/2014/main" id="{987901EA-C4CE-9E60-F8AF-76030556C5BE}"/>
                    </a:ext>
                  </a:extLst>
                </p:cNvPr>
                <p:cNvCxnSpPr/>
                <p:nvPr/>
              </p:nvCxnSpPr>
              <p:spPr>
                <a:xfrm flipH="1">
                  <a:off x="0" y="448888"/>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16133DD-9B03-137E-9CEC-AE852171866C}"/>
                    </a:ext>
                  </a:extLst>
                </p:cNvPr>
                <p:cNvCxnSpPr/>
                <p:nvPr/>
              </p:nvCxnSpPr>
              <p:spPr>
                <a:xfrm flipH="1">
                  <a:off x="1091738" y="1543397"/>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37AEA588-FC3B-81AE-C764-1F522C797209}"/>
                    </a:ext>
                  </a:extLst>
                </p:cNvPr>
                <p:cNvCxnSpPr/>
                <p:nvPr/>
              </p:nvCxnSpPr>
              <p:spPr>
                <a:xfrm>
                  <a:off x="65809" y="933104"/>
                  <a:ext cx="1091115" cy="109728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93941F87-951C-F425-9C27-808361D70B95}"/>
                    </a:ext>
                  </a:extLst>
                </p:cNvPr>
                <p:cNvCxnSpPr/>
                <p:nvPr/>
              </p:nvCxnSpPr>
              <p:spPr>
                <a:xfrm>
                  <a:off x="556952" y="446117"/>
                  <a:ext cx="435625" cy="4356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95EA10BA-F884-60D8-7ED8-32BC0D6E57E1}"/>
                    </a:ext>
                  </a:extLst>
                </p:cNvPr>
                <p:cNvCxnSpPr/>
                <p:nvPr/>
              </p:nvCxnSpPr>
              <p:spPr>
                <a:xfrm>
                  <a:off x="1212965" y="1102129"/>
                  <a:ext cx="435625" cy="4356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e 8">
                <a:extLst>
                  <a:ext uri="{FF2B5EF4-FFF2-40B4-BE49-F238E27FC236}">
                    <a16:creationId xmlns:a16="http://schemas.microsoft.com/office/drawing/2014/main" id="{4E610FCC-104C-6502-9921-462723BC0089}"/>
                  </a:ext>
                </a:extLst>
              </p:cNvPr>
              <p:cNvGrpSpPr/>
              <p:nvPr/>
            </p:nvGrpSpPr>
            <p:grpSpPr>
              <a:xfrm>
                <a:off x="725264" y="76668"/>
                <a:ext cx="1806670" cy="1502704"/>
                <a:chOff x="725264" y="-192111"/>
                <a:chExt cx="1806670" cy="1502704"/>
              </a:xfrm>
            </p:grpSpPr>
            <mc:AlternateContent xmlns:mc="http://schemas.openxmlformats.org/markup-compatibility/2006" xmlns:a14="http://schemas.microsoft.com/office/drawing/2010/main">
              <mc:Choice Requires="a14">
                <p:sp>
                  <p:nvSpPr>
                    <p:cNvPr id="10" name="Zone de texte 605">
                      <a:extLst>
                        <a:ext uri="{FF2B5EF4-FFF2-40B4-BE49-F238E27FC236}">
                          <a16:creationId xmlns:a16="http://schemas.microsoft.com/office/drawing/2014/main" id="{57A9DD8A-3E18-4188-8AD5-42DB45309B86}"/>
                        </a:ext>
                      </a:extLst>
                    </p:cNvPr>
                    <p:cNvSpPr txBox="1"/>
                    <p:nvPr/>
                  </p:nvSpPr>
                  <p:spPr>
                    <a:xfrm>
                      <a:off x="1487971" y="633070"/>
                      <a:ext cx="393470" cy="24938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 de texte 605">
                      <a:extLst>
                        <a:ext uri="{FF2B5EF4-FFF2-40B4-BE49-F238E27FC236}">
                          <a16:creationId xmlns:a16="http://schemas.microsoft.com/office/drawing/2014/main" id="{57A9DD8A-3E18-4188-8AD5-42DB45309B86}"/>
                        </a:ext>
                      </a:extLst>
                    </p:cNvPr>
                    <p:cNvSpPr txBox="1">
                      <a:spLocks noRot="1" noChangeAspect="1" noMove="1" noResize="1" noEditPoints="1" noAdjustHandles="1" noChangeArrowheads="1" noChangeShapeType="1" noTextEdit="1"/>
                    </p:cNvSpPr>
                    <p:nvPr/>
                  </p:nvSpPr>
                  <p:spPr>
                    <a:xfrm>
                      <a:off x="1487971" y="633070"/>
                      <a:ext cx="393470" cy="249382"/>
                    </a:xfrm>
                    <a:prstGeom prst="rect">
                      <a:avLst/>
                    </a:prstGeom>
                    <a:blipFill>
                      <a:blip r:embed="rId2"/>
                      <a:stretch>
                        <a:fillRect b="-11111"/>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 de texte 606">
                      <a:extLst>
                        <a:ext uri="{FF2B5EF4-FFF2-40B4-BE49-F238E27FC236}">
                          <a16:creationId xmlns:a16="http://schemas.microsoft.com/office/drawing/2014/main" id="{7EB01F4F-07FD-48DD-0C10-14A96DF974B4}"/>
                        </a:ext>
                      </a:extLst>
                    </p:cNvPr>
                    <p:cNvSpPr txBox="1"/>
                    <p:nvPr/>
                  </p:nvSpPr>
                  <p:spPr>
                    <a:xfrm>
                      <a:off x="1155340" y="320345"/>
                      <a:ext cx="379615" cy="24384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 de texte 606">
                      <a:extLst>
                        <a:ext uri="{FF2B5EF4-FFF2-40B4-BE49-F238E27FC236}">
                          <a16:creationId xmlns:a16="http://schemas.microsoft.com/office/drawing/2014/main" id="{7EB01F4F-07FD-48DD-0C10-14A96DF974B4}"/>
                        </a:ext>
                      </a:extLst>
                    </p:cNvPr>
                    <p:cNvSpPr txBox="1">
                      <a:spLocks noRot="1" noChangeAspect="1" noMove="1" noResize="1" noEditPoints="1" noAdjustHandles="1" noChangeArrowheads="1" noChangeShapeType="1" noTextEdit="1"/>
                    </p:cNvSpPr>
                    <p:nvPr/>
                  </p:nvSpPr>
                  <p:spPr>
                    <a:xfrm>
                      <a:off x="1155340" y="320345"/>
                      <a:ext cx="379615" cy="243840"/>
                    </a:xfrm>
                    <a:prstGeom prst="rect">
                      <a:avLst/>
                    </a:prstGeom>
                    <a:blipFill>
                      <a:blip r:embed="rId3"/>
                      <a:stretch>
                        <a:fillRect r="-794" b="-13750"/>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 de texte 607">
                      <a:extLst>
                        <a:ext uri="{FF2B5EF4-FFF2-40B4-BE49-F238E27FC236}">
                          <a16:creationId xmlns:a16="http://schemas.microsoft.com/office/drawing/2014/main" id="{AEBDE064-4B4E-9463-0C94-81FF03053B73}"/>
                        </a:ext>
                      </a:extLst>
                    </p:cNvPr>
                    <p:cNvSpPr txBox="1"/>
                    <p:nvPr/>
                  </p:nvSpPr>
                  <p:spPr>
                    <a:xfrm>
                      <a:off x="758335" y="11479"/>
                      <a:ext cx="313113" cy="191193"/>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607">
                      <a:extLst>
                        <a:ext uri="{FF2B5EF4-FFF2-40B4-BE49-F238E27FC236}">
                          <a16:creationId xmlns:a16="http://schemas.microsoft.com/office/drawing/2014/main" id="{AEBDE064-4B4E-9463-0C94-81FF03053B73}"/>
                        </a:ext>
                      </a:extLst>
                    </p:cNvPr>
                    <p:cNvSpPr txBox="1">
                      <a:spLocks noRot="1" noChangeAspect="1" noMove="1" noResize="1" noEditPoints="1" noAdjustHandles="1" noChangeArrowheads="1" noChangeShapeType="1" noTextEdit="1"/>
                    </p:cNvSpPr>
                    <p:nvPr/>
                  </p:nvSpPr>
                  <p:spPr>
                    <a:xfrm>
                      <a:off x="758335" y="11479"/>
                      <a:ext cx="313113" cy="191193"/>
                    </a:xfrm>
                    <a:prstGeom prst="rect">
                      <a:avLst/>
                    </a:prstGeom>
                    <a:blipFill>
                      <a:blip r:embed="rId4"/>
                      <a:stretch>
                        <a:fillRect b="-19048"/>
                      </a:stretch>
                    </a:blipFill>
                    <a:ln w="28575">
                      <a:noFill/>
                    </a:ln>
                  </p:spPr>
                  <p:txBody>
                    <a:bodyPr/>
                    <a:lstStyle/>
                    <a:p>
                      <a:r>
                        <a:rPr lang="fr-FR">
                          <a:noFill/>
                        </a:rPr>
                        <a:t> </a:t>
                      </a:r>
                    </a:p>
                  </p:txBody>
                </p:sp>
              </mc:Fallback>
            </mc:AlternateContent>
            <p:sp>
              <p:nvSpPr>
                <p:cNvPr id="13" name="Zone de texte 608">
                  <a:extLst>
                    <a:ext uri="{FF2B5EF4-FFF2-40B4-BE49-F238E27FC236}">
                      <a16:creationId xmlns:a16="http://schemas.microsoft.com/office/drawing/2014/main" id="{4ED91C11-187C-4E22-C174-EF94BD5AD5A1}"/>
                    </a:ext>
                  </a:extLst>
                </p:cNvPr>
                <p:cNvSpPr txBox="1"/>
                <p:nvPr/>
              </p:nvSpPr>
              <p:spPr>
                <a:xfrm>
                  <a:off x="1128102" y="-192111"/>
                  <a:ext cx="650475" cy="349135"/>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609">
                  <a:extLst>
                    <a:ext uri="{FF2B5EF4-FFF2-40B4-BE49-F238E27FC236}">
                      <a16:creationId xmlns:a16="http://schemas.microsoft.com/office/drawing/2014/main" id="{7546878B-A4F2-D044-9DBD-F410A070082D}"/>
                    </a:ext>
                  </a:extLst>
                </p:cNvPr>
                <p:cNvSpPr txBox="1"/>
                <p:nvPr/>
              </p:nvSpPr>
              <p:spPr>
                <a:xfrm>
                  <a:off x="1881448" y="833350"/>
                  <a:ext cx="650486" cy="477243"/>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Corps B</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M</a:t>
                  </a:r>
                  <a:r>
                    <a:rPr lang="fr-FR" sz="2400" baseline="-25000">
                      <a:effectLst/>
                      <a:latin typeface="Comic Sans MS" panose="030F0702030302020204" pitchFamily="66" charset="0"/>
                      <a:ea typeface="Calibri" panose="020F0502020204030204" pitchFamily="34" charset="0"/>
                      <a:cs typeface="Times New Roman" panose="02020603050405020304" pitchFamily="18" charset="0"/>
                    </a:rPr>
                    <a:t>B</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610">
                  <a:extLst>
                    <a:ext uri="{FF2B5EF4-FFF2-40B4-BE49-F238E27FC236}">
                      <a16:creationId xmlns:a16="http://schemas.microsoft.com/office/drawing/2014/main" id="{DCE35A0A-91A0-E977-C49A-A42AA2330EEE}"/>
                    </a:ext>
                  </a:extLst>
                </p:cNvPr>
                <p:cNvSpPr txBox="1"/>
                <p:nvPr/>
              </p:nvSpPr>
              <p:spPr>
                <a:xfrm>
                  <a:off x="725264" y="1039761"/>
                  <a:ext cx="155171" cy="19673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7" name="Connecteur droit avec flèche 6">
              <a:extLst>
                <a:ext uri="{FF2B5EF4-FFF2-40B4-BE49-F238E27FC236}">
                  <a16:creationId xmlns:a16="http://schemas.microsoft.com/office/drawing/2014/main" id="{8F97ACA8-2153-1E88-9EB0-C54E071681B2}"/>
                </a:ext>
              </a:extLst>
            </p:cNvPr>
            <p:cNvCxnSpPr/>
            <p:nvPr/>
          </p:nvCxnSpPr>
          <p:spPr>
            <a:xfrm>
              <a:off x="712124" y="448888"/>
              <a:ext cx="163484" cy="163484"/>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6" name="ZoneTexte 25">
            <a:extLst>
              <a:ext uri="{FF2B5EF4-FFF2-40B4-BE49-F238E27FC236}">
                <a16:creationId xmlns:a16="http://schemas.microsoft.com/office/drawing/2014/main" id="{ADE01949-5D85-0E35-F990-36F674EB1844}"/>
              </a:ext>
            </a:extLst>
          </p:cNvPr>
          <p:cNvSpPr txBox="1"/>
          <p:nvPr/>
        </p:nvSpPr>
        <p:spPr>
          <a:xfrm>
            <a:off x="58949" y="1070726"/>
            <a:ext cx="7077827"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Deux objets ponctuels A et B de masse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exercent l'un sur l'autre une force attractive, dirigée suivant la droite qui les joint</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048906EA-6C62-0EA3-0C6A-312D118F9CF6}"/>
                  </a:ext>
                </a:extLst>
              </p:cNvPr>
              <p:cNvSpPr txBox="1"/>
              <p:nvPr/>
            </p:nvSpPr>
            <p:spPr>
              <a:xfrm>
                <a:off x="22044" y="2390151"/>
                <a:ext cx="7067075" cy="2214389"/>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8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oMath>
                  </m:oMathPara>
                </a14:m>
                <a:endParaRPr lang="fr-FR" sz="2800" dirty="0"/>
              </a:p>
            </p:txBody>
          </p:sp>
        </mc:Choice>
        <mc:Fallback xmlns="">
          <p:sp>
            <p:nvSpPr>
              <p:cNvPr id="28" name="ZoneTexte 27">
                <a:extLst>
                  <a:ext uri="{FF2B5EF4-FFF2-40B4-BE49-F238E27FC236}">
                    <a16:creationId xmlns:a16="http://schemas.microsoft.com/office/drawing/2014/main" id="{048906EA-6C62-0EA3-0C6A-312D118F9CF6}"/>
                  </a:ext>
                </a:extLst>
              </p:cNvPr>
              <p:cNvSpPr txBox="1">
                <a:spLocks noRot="1" noChangeAspect="1" noMove="1" noResize="1" noEditPoints="1" noAdjustHandles="1" noChangeArrowheads="1" noChangeShapeType="1" noTextEdit="1"/>
              </p:cNvSpPr>
              <p:nvPr/>
            </p:nvSpPr>
            <p:spPr>
              <a:xfrm>
                <a:off x="22044" y="2390151"/>
                <a:ext cx="7067075" cy="221438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009CE7A1-ED62-78FC-D97B-ED8C0478E356}"/>
                  </a:ext>
                </a:extLst>
              </p:cNvPr>
              <p:cNvSpPr txBox="1"/>
              <p:nvPr/>
            </p:nvSpPr>
            <p:spPr>
              <a:xfrm>
                <a:off x="9728" y="4770219"/>
                <a:ext cx="8719631" cy="201465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G: Constante de gravitation (G=6,67.10</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N.m</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.kg</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Masse des corps A et B (kg)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r: Distance entre A et 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acc>
                      <m:accPr>
                        <m:chr m:val="⃗"/>
                        <m:ctrlPr>
                          <a:rPr lang="fr-F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Vecteur unitaire</a:t>
                </a:r>
                <a:endParaRPr lang="fr-FR" sz="2400" dirty="0"/>
              </a:p>
            </p:txBody>
          </p:sp>
        </mc:Choice>
        <mc:Fallback xmlns="">
          <p:sp>
            <p:nvSpPr>
              <p:cNvPr id="30" name="ZoneTexte 29">
                <a:extLst>
                  <a:ext uri="{FF2B5EF4-FFF2-40B4-BE49-F238E27FC236}">
                    <a16:creationId xmlns:a16="http://schemas.microsoft.com/office/drawing/2014/main" id="{009CE7A1-ED62-78FC-D97B-ED8C0478E356}"/>
                  </a:ext>
                </a:extLst>
              </p:cNvPr>
              <p:cNvSpPr txBox="1">
                <a:spLocks noRot="1" noChangeAspect="1" noMove="1" noResize="1" noEditPoints="1" noAdjustHandles="1" noChangeArrowheads="1" noChangeShapeType="1" noTextEdit="1"/>
              </p:cNvSpPr>
              <p:nvPr/>
            </p:nvSpPr>
            <p:spPr>
              <a:xfrm>
                <a:off x="9728" y="4770219"/>
                <a:ext cx="8719631" cy="2014654"/>
              </a:xfrm>
              <a:prstGeom prst="rect">
                <a:avLst/>
              </a:prstGeom>
              <a:blipFill>
                <a:blip r:embed="rId6"/>
                <a:stretch>
                  <a:fillRect l="-1119" t="-2121" b="-3636"/>
                </a:stretch>
              </a:blipFill>
            </p:spPr>
            <p:txBody>
              <a:bodyPr/>
              <a:lstStyle/>
              <a:p>
                <a:r>
                  <a:rPr lang="fr-FR">
                    <a:noFill/>
                  </a:rPr>
                  <a:t> </a:t>
                </a:r>
              </a:p>
            </p:txBody>
          </p:sp>
        </mc:Fallback>
      </mc:AlternateContent>
    </p:spTree>
    <p:extLst>
      <p:ext uri="{BB962C8B-B14F-4D97-AF65-F5344CB8AC3E}">
        <p14:creationId xmlns:p14="http://schemas.microsoft.com/office/powerpoint/2010/main" val="27576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3F1D78D1-4FCF-2E83-11B3-4D80321D235B}"/>
              </a:ext>
            </a:extLst>
          </p:cNvPr>
          <p:cNvGrpSpPr/>
          <p:nvPr/>
        </p:nvGrpSpPr>
        <p:grpSpPr>
          <a:xfrm>
            <a:off x="7097984" y="193714"/>
            <a:ext cx="4940064" cy="4274169"/>
            <a:chOff x="48106" y="197836"/>
            <a:chExt cx="2260805" cy="1973729"/>
          </a:xfrm>
        </p:grpSpPr>
        <p:grpSp>
          <p:nvGrpSpPr>
            <p:cNvPr id="3" name="Groupe 2">
              <a:extLst>
                <a:ext uri="{FF2B5EF4-FFF2-40B4-BE49-F238E27FC236}">
                  <a16:creationId xmlns:a16="http://schemas.microsoft.com/office/drawing/2014/main" id="{406574C2-367D-1018-4A64-1DB661E6BEF3}"/>
                </a:ext>
              </a:extLst>
            </p:cNvPr>
            <p:cNvGrpSpPr/>
            <p:nvPr/>
          </p:nvGrpSpPr>
          <p:grpSpPr>
            <a:xfrm>
              <a:off x="48106" y="197836"/>
              <a:ext cx="2260805" cy="1973729"/>
              <a:chOff x="48106" y="197836"/>
              <a:chExt cx="2260805" cy="1973729"/>
            </a:xfrm>
          </p:grpSpPr>
          <p:grpSp>
            <p:nvGrpSpPr>
              <p:cNvPr id="5" name="Groupe 4">
                <a:extLst>
                  <a:ext uri="{FF2B5EF4-FFF2-40B4-BE49-F238E27FC236}">
                    <a16:creationId xmlns:a16="http://schemas.microsoft.com/office/drawing/2014/main" id="{7B4D2FCB-C070-E220-03C5-BD955C7FB250}"/>
                  </a:ext>
                </a:extLst>
              </p:cNvPr>
              <p:cNvGrpSpPr/>
              <p:nvPr/>
            </p:nvGrpSpPr>
            <p:grpSpPr>
              <a:xfrm>
                <a:off x="152054" y="313314"/>
                <a:ext cx="1783763" cy="1780550"/>
                <a:chOff x="0" y="313314"/>
                <a:chExt cx="1783763" cy="1780550"/>
              </a:xfrm>
            </p:grpSpPr>
            <p:sp>
              <p:nvSpPr>
                <p:cNvPr id="13" name="Ellipse 12">
                  <a:extLst>
                    <a:ext uri="{FF2B5EF4-FFF2-40B4-BE49-F238E27FC236}">
                      <a16:creationId xmlns:a16="http://schemas.microsoft.com/office/drawing/2014/main" id="{F2C8946B-DE22-ABE4-DE4D-510C02DF719C}"/>
                    </a:ext>
                  </a:extLst>
                </p:cNvPr>
                <p:cNvSpPr/>
                <p:nvPr/>
              </p:nvSpPr>
              <p:spPr>
                <a:xfrm>
                  <a:off x="1520311" y="1419314"/>
                  <a:ext cx="263452" cy="263403"/>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4" name="Ellipse 13">
                  <a:extLst>
                    <a:ext uri="{FF2B5EF4-FFF2-40B4-BE49-F238E27FC236}">
                      <a16:creationId xmlns:a16="http://schemas.microsoft.com/office/drawing/2014/main" id="{E2EACC54-AA68-313A-26C3-F2F7C7DBDAFC}"/>
                    </a:ext>
                  </a:extLst>
                </p:cNvPr>
                <p:cNvSpPr/>
                <p:nvPr/>
              </p:nvSpPr>
              <p:spPr>
                <a:xfrm>
                  <a:off x="432307" y="313314"/>
                  <a:ext cx="258859" cy="258823"/>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5" name="Ellipse 14">
                  <a:extLst>
                    <a:ext uri="{FF2B5EF4-FFF2-40B4-BE49-F238E27FC236}">
                      <a16:creationId xmlns:a16="http://schemas.microsoft.com/office/drawing/2014/main" id="{A4136D4F-E36B-2C43-3B94-8E7B9FCC6D32}"/>
                    </a:ext>
                  </a:extLst>
                </p:cNvPr>
                <p:cNvSpPr/>
                <p:nvPr/>
              </p:nvSpPr>
              <p:spPr>
                <a:xfrm>
                  <a:off x="537556" y="426720"/>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sp>
              <p:nvSpPr>
                <p:cNvPr id="16" name="Ellipse 15">
                  <a:extLst>
                    <a:ext uri="{FF2B5EF4-FFF2-40B4-BE49-F238E27FC236}">
                      <a16:creationId xmlns:a16="http://schemas.microsoft.com/office/drawing/2014/main" id="{95C798CA-0436-E383-38EA-94F484D4771A}"/>
                    </a:ext>
                  </a:extLst>
                </p:cNvPr>
                <p:cNvSpPr/>
                <p:nvPr/>
              </p:nvSpPr>
              <p:spPr>
                <a:xfrm>
                  <a:off x="1626523" y="1521229"/>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tx1"/>
                    </a:solidFill>
                  </a:endParaRPr>
                </a:p>
              </p:txBody>
            </p:sp>
            <p:cxnSp>
              <p:nvCxnSpPr>
                <p:cNvPr id="17" name="Connecteur droit 16">
                  <a:extLst>
                    <a:ext uri="{FF2B5EF4-FFF2-40B4-BE49-F238E27FC236}">
                      <a16:creationId xmlns:a16="http://schemas.microsoft.com/office/drawing/2014/main" id="{FB2030CF-09A0-8D4C-CC5E-4B9C66FA1781}"/>
                    </a:ext>
                  </a:extLst>
                </p:cNvPr>
                <p:cNvCxnSpPr/>
                <p:nvPr/>
              </p:nvCxnSpPr>
              <p:spPr>
                <a:xfrm flipH="1">
                  <a:off x="0" y="448888"/>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986FA04-3F6E-ECA3-D907-9BF3A15DD191}"/>
                    </a:ext>
                  </a:extLst>
                </p:cNvPr>
                <p:cNvCxnSpPr/>
                <p:nvPr/>
              </p:nvCxnSpPr>
              <p:spPr>
                <a:xfrm flipH="1">
                  <a:off x="1091738" y="1543397"/>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0C34A8D-6A7B-0595-C9E1-D8FDD60820C5}"/>
                    </a:ext>
                  </a:extLst>
                </p:cNvPr>
                <p:cNvCxnSpPr/>
                <p:nvPr/>
              </p:nvCxnSpPr>
              <p:spPr>
                <a:xfrm>
                  <a:off x="65809" y="933104"/>
                  <a:ext cx="1091115" cy="109728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4A8719E-C4D4-815D-CC8B-358EEFFB7E9F}"/>
                    </a:ext>
                  </a:extLst>
                </p:cNvPr>
                <p:cNvCxnSpPr/>
                <p:nvPr/>
              </p:nvCxnSpPr>
              <p:spPr>
                <a:xfrm>
                  <a:off x="556952" y="446117"/>
                  <a:ext cx="435625" cy="4356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B29BD27-0BD3-C68C-C981-EB587E4FDA63}"/>
                    </a:ext>
                  </a:extLst>
                </p:cNvPr>
                <p:cNvCxnSpPr/>
                <p:nvPr/>
              </p:nvCxnSpPr>
              <p:spPr>
                <a:xfrm>
                  <a:off x="1212965" y="1102129"/>
                  <a:ext cx="435625" cy="4356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D9E9E230-3A70-9D59-B6A8-DA21D948F7CD}"/>
                  </a:ext>
                </a:extLst>
              </p:cNvPr>
              <p:cNvGrpSpPr/>
              <p:nvPr/>
            </p:nvGrpSpPr>
            <p:grpSpPr>
              <a:xfrm>
                <a:off x="48106" y="197836"/>
                <a:ext cx="2260805" cy="1973729"/>
                <a:chOff x="48106" y="-70943"/>
                <a:chExt cx="2260805" cy="1973729"/>
              </a:xfrm>
            </p:grpSpPr>
            <mc:AlternateContent xmlns:mc="http://schemas.openxmlformats.org/markup-compatibility/2006" xmlns:a14="http://schemas.microsoft.com/office/drawing/2010/main">
              <mc:Choice Requires="a14">
                <p:sp>
                  <p:nvSpPr>
                    <p:cNvPr id="7" name="Zone de texte 33">
                      <a:extLst>
                        <a:ext uri="{FF2B5EF4-FFF2-40B4-BE49-F238E27FC236}">
                          <a16:creationId xmlns:a16="http://schemas.microsoft.com/office/drawing/2014/main" id="{D0DCD8A6-FBDB-2773-D665-7267FC169A87}"/>
                        </a:ext>
                      </a:extLst>
                    </p:cNvPr>
                    <p:cNvSpPr txBox="1"/>
                    <p:nvPr/>
                  </p:nvSpPr>
                  <p:spPr>
                    <a:xfrm>
                      <a:off x="1132193" y="999555"/>
                      <a:ext cx="393470" cy="24938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 de texte 33">
                      <a:extLst>
                        <a:ext uri="{FF2B5EF4-FFF2-40B4-BE49-F238E27FC236}">
                          <a16:creationId xmlns:a16="http://schemas.microsoft.com/office/drawing/2014/main" id="{D0DCD8A6-FBDB-2773-D665-7267FC169A87}"/>
                        </a:ext>
                      </a:extLst>
                    </p:cNvPr>
                    <p:cNvSpPr txBox="1">
                      <a:spLocks noRot="1" noChangeAspect="1" noMove="1" noResize="1" noEditPoints="1" noAdjustHandles="1" noChangeArrowheads="1" noChangeShapeType="1" noTextEdit="1"/>
                    </p:cNvSpPr>
                    <p:nvPr/>
                  </p:nvSpPr>
                  <p:spPr>
                    <a:xfrm>
                      <a:off x="1132193" y="999555"/>
                      <a:ext cx="393470" cy="249382"/>
                    </a:xfrm>
                    <a:prstGeom prst="rect">
                      <a:avLst/>
                    </a:prstGeom>
                    <a:blipFill>
                      <a:blip r:embed="rId2"/>
                      <a:stretch>
                        <a:fillRect b="-2247"/>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 de texte 34">
                      <a:extLst>
                        <a:ext uri="{FF2B5EF4-FFF2-40B4-BE49-F238E27FC236}">
                          <a16:creationId xmlns:a16="http://schemas.microsoft.com/office/drawing/2014/main" id="{8D36C51C-14F5-FBD5-35F6-EC248DA6C710}"/>
                        </a:ext>
                      </a:extLst>
                    </p:cNvPr>
                    <p:cNvSpPr txBox="1"/>
                    <p:nvPr/>
                  </p:nvSpPr>
                  <p:spPr>
                    <a:xfrm>
                      <a:off x="652362" y="506524"/>
                      <a:ext cx="379615" cy="24384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Zone de texte 34">
                      <a:extLst>
                        <a:ext uri="{FF2B5EF4-FFF2-40B4-BE49-F238E27FC236}">
                          <a16:creationId xmlns:a16="http://schemas.microsoft.com/office/drawing/2014/main" id="{8D36C51C-14F5-FBD5-35F6-EC248DA6C710}"/>
                        </a:ext>
                      </a:extLst>
                    </p:cNvPr>
                    <p:cNvSpPr txBox="1">
                      <a:spLocks noRot="1" noChangeAspect="1" noMove="1" noResize="1" noEditPoints="1" noAdjustHandles="1" noChangeArrowheads="1" noChangeShapeType="1" noTextEdit="1"/>
                    </p:cNvSpPr>
                    <p:nvPr/>
                  </p:nvSpPr>
                  <p:spPr>
                    <a:xfrm>
                      <a:off x="652362" y="506524"/>
                      <a:ext cx="379615" cy="243840"/>
                    </a:xfrm>
                    <a:prstGeom prst="rect">
                      <a:avLst/>
                    </a:prstGeom>
                    <a:blipFill>
                      <a:blip r:embed="rId3"/>
                      <a:stretch>
                        <a:fillRect b="-4598"/>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 de texte 35">
                      <a:extLst>
                        <a:ext uri="{FF2B5EF4-FFF2-40B4-BE49-F238E27FC236}">
                          <a16:creationId xmlns:a16="http://schemas.microsoft.com/office/drawing/2014/main" id="{23BB775E-1FE3-45C6-13B5-AB30C130A0D5}"/>
                        </a:ext>
                      </a:extLst>
                    </p:cNvPr>
                    <p:cNvSpPr txBox="1"/>
                    <p:nvPr/>
                  </p:nvSpPr>
                  <p:spPr>
                    <a:xfrm>
                      <a:off x="775977" y="-3055"/>
                      <a:ext cx="313113" cy="191193"/>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35">
                      <a:extLst>
                        <a:ext uri="{FF2B5EF4-FFF2-40B4-BE49-F238E27FC236}">
                          <a16:creationId xmlns:a16="http://schemas.microsoft.com/office/drawing/2014/main" id="{23BB775E-1FE3-45C6-13B5-AB30C130A0D5}"/>
                        </a:ext>
                      </a:extLst>
                    </p:cNvPr>
                    <p:cNvSpPr txBox="1">
                      <a:spLocks noRot="1" noChangeAspect="1" noMove="1" noResize="1" noEditPoints="1" noAdjustHandles="1" noChangeArrowheads="1" noChangeShapeType="1" noTextEdit="1"/>
                    </p:cNvSpPr>
                    <p:nvPr/>
                  </p:nvSpPr>
                  <p:spPr>
                    <a:xfrm>
                      <a:off x="775977" y="-3055"/>
                      <a:ext cx="313113" cy="191193"/>
                    </a:xfrm>
                    <a:prstGeom prst="rect">
                      <a:avLst/>
                    </a:prstGeom>
                    <a:blipFill>
                      <a:blip r:embed="rId4"/>
                      <a:stretch>
                        <a:fillRect b="-10294"/>
                      </a:stretch>
                    </a:blipFill>
                    <a:ln w="28575">
                      <a:noFill/>
                    </a:ln>
                  </p:spPr>
                  <p:txBody>
                    <a:bodyPr/>
                    <a:lstStyle/>
                    <a:p>
                      <a:r>
                        <a:rPr lang="fr-FR">
                          <a:noFill/>
                        </a:rPr>
                        <a:t> </a:t>
                      </a:r>
                    </a:p>
                  </p:txBody>
                </p:sp>
              </mc:Fallback>
            </mc:AlternateContent>
            <p:sp>
              <p:nvSpPr>
                <p:cNvPr id="10" name="Zone de texte 36">
                  <a:extLst>
                    <a:ext uri="{FF2B5EF4-FFF2-40B4-BE49-F238E27FC236}">
                      <a16:creationId xmlns:a16="http://schemas.microsoft.com/office/drawing/2014/main" id="{706F6B96-71A9-A9E5-10A8-FE420E8102BD}"/>
                    </a:ext>
                  </a:extLst>
                </p:cNvPr>
                <p:cNvSpPr txBox="1"/>
                <p:nvPr/>
              </p:nvSpPr>
              <p:spPr>
                <a:xfrm>
                  <a:off x="48106" y="-70943"/>
                  <a:ext cx="672330" cy="50210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37">
                  <a:extLst>
                    <a:ext uri="{FF2B5EF4-FFF2-40B4-BE49-F238E27FC236}">
                      <a16:creationId xmlns:a16="http://schemas.microsoft.com/office/drawing/2014/main" id="{5ADACF65-C5A7-B6C3-C6FD-EFC5C05C614E}"/>
                    </a:ext>
                  </a:extLst>
                </p:cNvPr>
                <p:cNvSpPr txBox="1"/>
                <p:nvPr/>
              </p:nvSpPr>
              <p:spPr>
                <a:xfrm>
                  <a:off x="1672365" y="1420908"/>
                  <a:ext cx="636546" cy="481878"/>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Corps B</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a:effectLst/>
                      <a:latin typeface="Comic Sans MS" panose="030F0702030302020204" pitchFamily="66" charset="0"/>
                      <a:ea typeface="Calibri" panose="020F0502020204030204" pitchFamily="34" charset="0"/>
                      <a:cs typeface="Times New Roman" panose="02020603050405020304" pitchFamily="18" charset="0"/>
                    </a:rPr>
                    <a:t>B</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38">
                  <a:extLst>
                    <a:ext uri="{FF2B5EF4-FFF2-40B4-BE49-F238E27FC236}">
                      <a16:creationId xmlns:a16="http://schemas.microsoft.com/office/drawing/2014/main" id="{05B0C70A-580C-CB61-1F73-FB191789FAAE}"/>
                    </a:ext>
                  </a:extLst>
                </p:cNvPr>
                <p:cNvSpPr txBox="1"/>
                <p:nvPr/>
              </p:nvSpPr>
              <p:spPr>
                <a:xfrm>
                  <a:off x="733506" y="1032402"/>
                  <a:ext cx="155171" cy="19673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4" name="Connecteur droit avec flèche 3">
              <a:extLst>
                <a:ext uri="{FF2B5EF4-FFF2-40B4-BE49-F238E27FC236}">
                  <a16:creationId xmlns:a16="http://schemas.microsoft.com/office/drawing/2014/main" id="{72B7DEE6-A805-462C-D7A5-31DB77445C0B}"/>
                </a:ext>
              </a:extLst>
            </p:cNvPr>
            <p:cNvCxnSpPr/>
            <p:nvPr/>
          </p:nvCxnSpPr>
          <p:spPr>
            <a:xfrm>
              <a:off x="712124" y="448888"/>
              <a:ext cx="163484" cy="163484"/>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3" name="ZoneTexte 22">
            <a:extLst>
              <a:ext uri="{FF2B5EF4-FFF2-40B4-BE49-F238E27FC236}">
                <a16:creationId xmlns:a16="http://schemas.microsoft.com/office/drawing/2014/main" id="{1D643B2B-1C0C-6398-44AF-AE1D6C5BA57C}"/>
              </a:ext>
            </a:extLst>
          </p:cNvPr>
          <p:cNvSpPr txBox="1"/>
          <p:nvPr/>
        </p:nvSpPr>
        <p:spPr>
          <a:xfrm>
            <a:off x="-1" y="3215"/>
            <a:ext cx="7027213" cy="1569660"/>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Deux corps ponctuels A et B portant respectivement les charges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B</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séparées d'une distance r = AB sont soumis à deux forces opposées de même valeur</a:t>
            </a:r>
            <a:endParaRPr lang="fr-FR" sz="2400" dirty="0"/>
          </a:p>
        </p:txBody>
      </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A554D796-52B2-35B7-532D-9290CB2C162B}"/>
                  </a:ext>
                </a:extLst>
              </p:cNvPr>
              <p:cNvSpPr txBox="1"/>
              <p:nvPr/>
            </p:nvSpPr>
            <p:spPr>
              <a:xfrm>
                <a:off x="59140" y="1706889"/>
                <a:ext cx="7038844" cy="2043701"/>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fr-FR" sz="2800" b="1" i="1">
                              <a:effectLst/>
                              <a:latin typeface="Cambria Math" panose="020405030504060302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A</m:t>
                          </m:r>
                        </m:sub>
                      </m:s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sSub>
                        <m:sSubPr>
                          <m:ctrlPr>
                            <a:rPr lang="fr-FR" sz="2800" b="1" i="1">
                              <a:effectLst/>
                              <a:latin typeface="Cambria Math" panose="020405030504060302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B</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oMath>
                  </m:oMathPara>
                </a14:m>
                <a:endParaRPr lang="fr-FR" sz="2800" dirty="0"/>
              </a:p>
            </p:txBody>
          </p:sp>
        </mc:Choice>
        <mc:Fallback xmlns="">
          <p:sp>
            <p:nvSpPr>
              <p:cNvPr id="25" name="ZoneTexte 24">
                <a:extLst>
                  <a:ext uri="{FF2B5EF4-FFF2-40B4-BE49-F238E27FC236}">
                    <a16:creationId xmlns:a16="http://schemas.microsoft.com/office/drawing/2014/main" id="{A554D796-52B2-35B7-532D-9290CB2C162B}"/>
                  </a:ext>
                </a:extLst>
              </p:cNvPr>
              <p:cNvSpPr txBox="1">
                <a:spLocks noRot="1" noChangeAspect="1" noMove="1" noResize="1" noEditPoints="1" noAdjustHandles="1" noChangeArrowheads="1" noChangeShapeType="1" noTextEdit="1"/>
              </p:cNvSpPr>
              <p:nvPr/>
            </p:nvSpPr>
            <p:spPr>
              <a:xfrm>
                <a:off x="59140" y="1706889"/>
                <a:ext cx="7038844" cy="2043701"/>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A1BB8A3A-6FFA-EA9A-473B-47E1E82E8A9F}"/>
                  </a:ext>
                </a:extLst>
              </p:cNvPr>
              <p:cNvSpPr txBox="1"/>
              <p:nvPr/>
            </p:nvSpPr>
            <p:spPr>
              <a:xfrm>
                <a:off x="8451" y="4031107"/>
                <a:ext cx="7408801" cy="2014654"/>
              </a:xfrm>
              <a:prstGeom prst="rect">
                <a:avLst/>
              </a:prstGeom>
              <a:noFill/>
            </p:spPr>
            <p:txBody>
              <a:bodyPr wrap="square">
                <a:spAutoFit/>
              </a:bodyPr>
              <a:lstStyle/>
              <a:p>
                <a:pPr algn="just">
                  <a:lnSpc>
                    <a:spcPct val="107000"/>
                  </a:lnSpc>
                  <a:spcAft>
                    <a:spcPts val="800"/>
                  </a:spcAft>
                </a:pP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B</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Charges électriques (C)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 Distance entre les charges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K: Constante de Coulomb (k=9.10</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9</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N.m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acc>
                      <m:accPr>
                        <m:chr m:val="⃗"/>
                        <m:ctrlPr>
                          <a:rPr lang="fr-F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Vecteur unitaire dirigé de A vers B</a:t>
                </a:r>
                <a:endParaRPr lang="fr-FR" sz="2400" dirty="0"/>
              </a:p>
            </p:txBody>
          </p:sp>
        </mc:Choice>
        <mc:Fallback xmlns="">
          <p:sp>
            <p:nvSpPr>
              <p:cNvPr id="27" name="ZoneTexte 26">
                <a:extLst>
                  <a:ext uri="{FF2B5EF4-FFF2-40B4-BE49-F238E27FC236}">
                    <a16:creationId xmlns:a16="http://schemas.microsoft.com/office/drawing/2014/main" id="{A1BB8A3A-6FFA-EA9A-473B-47E1E82E8A9F}"/>
                  </a:ext>
                </a:extLst>
              </p:cNvPr>
              <p:cNvSpPr txBox="1">
                <a:spLocks noRot="1" noChangeAspect="1" noMove="1" noResize="1" noEditPoints="1" noAdjustHandles="1" noChangeArrowheads="1" noChangeShapeType="1" noTextEdit="1"/>
              </p:cNvSpPr>
              <p:nvPr/>
            </p:nvSpPr>
            <p:spPr>
              <a:xfrm>
                <a:off x="8451" y="4031107"/>
                <a:ext cx="7408801" cy="2014654"/>
              </a:xfrm>
              <a:prstGeom prst="rect">
                <a:avLst/>
              </a:prstGeom>
              <a:blipFill>
                <a:blip r:embed="rId6"/>
                <a:stretch>
                  <a:fillRect l="-1234" t="-2115" b="-3323"/>
                </a:stretch>
              </a:blipFill>
            </p:spPr>
            <p:txBody>
              <a:bodyPr/>
              <a:lstStyle/>
              <a:p>
                <a:r>
                  <a:rPr lang="fr-FR">
                    <a:noFill/>
                  </a:rPr>
                  <a:t> </a:t>
                </a:r>
              </a:p>
            </p:txBody>
          </p:sp>
        </mc:Fallback>
      </mc:AlternateContent>
      <p:pic>
        <p:nvPicPr>
          <p:cNvPr id="28" name="Image 27" descr="Une image contenant texte, antenne&#10;&#10;Description générée automatiquement">
            <a:extLst>
              <a:ext uri="{FF2B5EF4-FFF2-40B4-BE49-F238E27FC236}">
                <a16:creationId xmlns:a16="http://schemas.microsoft.com/office/drawing/2014/main" id="{54FE8E94-A787-5A4C-EBD1-466C8C2C94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0687" y="4577562"/>
            <a:ext cx="5617588" cy="1029590"/>
          </a:xfrm>
          <a:prstGeom prst="rect">
            <a:avLst/>
          </a:prstGeom>
          <a:noFill/>
          <a:ln>
            <a:noFill/>
          </a:ln>
        </p:spPr>
      </p:pic>
      <p:pic>
        <p:nvPicPr>
          <p:cNvPr id="29" name="Image 28">
            <a:extLst>
              <a:ext uri="{FF2B5EF4-FFF2-40B4-BE49-F238E27FC236}">
                <a16:creationId xmlns:a16="http://schemas.microsoft.com/office/drawing/2014/main" id="{A71B0B04-8B71-B406-EB58-408EFD2C5CA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9816" y="5759146"/>
            <a:ext cx="5617588" cy="1029590"/>
          </a:xfrm>
          <a:prstGeom prst="rect">
            <a:avLst/>
          </a:prstGeom>
          <a:noFill/>
          <a:ln>
            <a:noFill/>
          </a:ln>
        </p:spPr>
      </p:pic>
    </p:spTree>
    <p:extLst>
      <p:ext uri="{BB962C8B-B14F-4D97-AF65-F5344CB8AC3E}">
        <p14:creationId xmlns:p14="http://schemas.microsoft.com/office/powerpoint/2010/main" val="59467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8C33FBA-B122-094F-DF8E-FA1848A59825}"/>
              </a:ext>
            </a:extLst>
          </p:cNvPr>
          <p:cNvSpPr txBox="1"/>
          <p:nvPr/>
        </p:nvSpPr>
        <p:spPr>
          <a:xfrm>
            <a:off x="1622" y="224965"/>
            <a:ext cx="12190378" cy="541641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observe différentes analogies entre les lois de Coulomb et de gravitation universelle: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 sont des actions à distance, les corps n’ont pas besoin d’être en contact.</a:t>
            </a:r>
          </a:p>
          <a:p>
            <a:pPr marL="800100" lvl="1" indent="-342900" algn="just">
              <a:lnSpc>
                <a:spcPct val="107000"/>
              </a:lnSpc>
              <a:buFont typeface="Symbol" panose="05050102010706020507" pitchFamily="18"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L’intensité des forces est inversement proportionnellement au carré de la distance.</a:t>
            </a:r>
          </a:p>
          <a:p>
            <a:pPr marL="800100" lvl="1" indent="-342900" algn="just">
              <a:lnSpc>
                <a:spcPct val="107000"/>
              </a:lnSpc>
              <a:buFont typeface="Symbol" panose="05050102010706020507" pitchFamily="18"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direction des forces d’interaction passe par le centre de chaque objet massif ou chargé.</a:t>
            </a:r>
          </a:p>
          <a:p>
            <a:pPr marL="800100" lvl="1" indent="-342900" algn="just">
              <a:lnSpc>
                <a:spcPct val="107000"/>
              </a:lnSpc>
              <a:buFont typeface="Symbol" panose="05050102010706020507" pitchFamily="18"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deux interactions peuvent être attractives, mais seule la force électrostatique peut être répulsive.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36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107D716-A41F-C85A-AAC7-708C224448EB}"/>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Cohésion de la matière à l'échelle de l'atome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E2E98853-B81B-C21C-2DE0-78D100A53878}"/>
                  </a:ext>
                </a:extLst>
              </p:cNvPr>
              <p:cNvSpPr txBox="1"/>
              <p:nvPr/>
            </p:nvSpPr>
            <p:spPr>
              <a:xfrm>
                <a:off x="1622" y="584775"/>
                <a:ext cx="8625315" cy="146245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Considérons un atome d'hydrogène </a:t>
                </a:r>
                <a14:m>
                  <m:oMath xmlns:m="http://schemas.openxmlformats.org/officeDocument/2006/math">
                    <m:sPre>
                      <m:sPre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m:t>
                        </m:r>
                      </m:sup>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H</m:t>
                        </m:r>
                      </m:e>
                    </m:sPre>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déterminons la valeur des interactions gravitationnelles et électriques qui existent entre le noyau (proton) et l'électron de cet atome.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E2E98853-B81B-C21C-2DE0-78D100A53878}"/>
                  </a:ext>
                </a:extLst>
              </p:cNvPr>
              <p:cNvSpPr txBox="1">
                <a:spLocks noRot="1" noChangeAspect="1" noMove="1" noResize="1" noEditPoints="1" noAdjustHandles="1" noChangeArrowheads="1" noChangeShapeType="1" noTextEdit="1"/>
              </p:cNvSpPr>
              <p:nvPr/>
            </p:nvSpPr>
            <p:spPr>
              <a:xfrm>
                <a:off x="1622" y="584775"/>
                <a:ext cx="8625315" cy="1462452"/>
              </a:xfrm>
              <a:prstGeom prst="rect">
                <a:avLst/>
              </a:prstGeom>
              <a:blipFill>
                <a:blip r:embed="rId2"/>
                <a:stretch>
                  <a:fillRect l="-1060" r="-1131" b="-8750"/>
                </a:stretch>
              </a:blipFill>
            </p:spPr>
            <p:txBody>
              <a:bodyPr/>
              <a:lstStyle/>
              <a:p>
                <a:r>
                  <a:rPr lang="fr-FR">
                    <a:noFill/>
                  </a:rPr>
                  <a:t> </a:t>
                </a:r>
              </a:p>
            </p:txBody>
          </p:sp>
        </mc:Fallback>
      </mc:AlternateContent>
      <p:pic>
        <p:nvPicPr>
          <p:cNvPr id="16" name="Image 15">
            <a:extLst>
              <a:ext uri="{FF2B5EF4-FFF2-40B4-BE49-F238E27FC236}">
                <a16:creationId xmlns:a16="http://schemas.microsoft.com/office/drawing/2014/main" id="{4089E810-E2E4-12BE-C11A-20FAA77602CB}"/>
              </a:ext>
            </a:extLst>
          </p:cNvPr>
          <p:cNvPicPr>
            <a:picLocks noChangeAspect="1"/>
          </p:cNvPicPr>
          <p:nvPr/>
        </p:nvPicPr>
        <p:blipFill>
          <a:blip r:embed="rId3"/>
          <a:stretch>
            <a:fillRect/>
          </a:stretch>
        </p:blipFill>
        <p:spPr>
          <a:xfrm>
            <a:off x="8628559" y="584775"/>
            <a:ext cx="3561819" cy="2054896"/>
          </a:xfrm>
          <a:prstGeom prst="rect">
            <a:avLst/>
          </a:prstGeom>
          <a:solidFill>
            <a:schemeClr val="tx1"/>
          </a:solidFill>
        </p:spPr>
      </p:pic>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26720C38-102A-A453-E7F5-27B68E1C00F6}"/>
                  </a:ext>
                </a:extLst>
              </p:cNvPr>
              <p:cNvSpPr txBox="1"/>
              <p:nvPr/>
            </p:nvSpPr>
            <p:spPr>
              <a:xfrm>
                <a:off x="0" y="2210741"/>
                <a:ext cx="12190378" cy="388343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force d'interaction gravitationnelle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e</m:t>
                              </m:r>
                            </m:sub>
                          </m:sSub>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6.67.</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11</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1,67.</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27</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9,11.</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31</m:t>
                              </m:r>
                            </m:sup>
                          </m:sSup>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(53.</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12</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3,61.</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47</m:t>
                          </m:r>
                        </m:sup>
                      </m:s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force d'interaction électrique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K</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K</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e</m:t>
                              </m:r>
                            </m:sub>
                          </m:sSub>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9,0.</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9</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(1,6.</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19</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(53.</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12</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8,20.</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8</m:t>
                          </m:r>
                        </m:sup>
                      </m:s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ZoneTexte 19">
                <a:extLst>
                  <a:ext uri="{FF2B5EF4-FFF2-40B4-BE49-F238E27FC236}">
                    <a16:creationId xmlns:a16="http://schemas.microsoft.com/office/drawing/2014/main" id="{26720C38-102A-A453-E7F5-27B68E1C00F6}"/>
                  </a:ext>
                </a:extLst>
              </p:cNvPr>
              <p:cNvSpPr txBox="1">
                <a:spLocks noRot="1" noChangeAspect="1" noMove="1" noResize="1" noEditPoints="1" noAdjustHandles="1" noChangeArrowheads="1" noChangeShapeType="1" noTextEdit="1"/>
              </p:cNvSpPr>
              <p:nvPr/>
            </p:nvSpPr>
            <p:spPr>
              <a:xfrm>
                <a:off x="0" y="2210741"/>
                <a:ext cx="12190378" cy="3883435"/>
              </a:xfrm>
              <a:prstGeom prst="rect">
                <a:avLst/>
              </a:prstGeom>
              <a:blipFill>
                <a:blip r:embed="rId4"/>
                <a:stretch>
                  <a:fillRect l="-750" t="-1099"/>
                </a:stretch>
              </a:blipFill>
            </p:spPr>
            <p:txBody>
              <a:bodyPr/>
              <a:lstStyle/>
              <a:p>
                <a:r>
                  <a:rPr lang="fr-FR">
                    <a:noFill/>
                  </a:rPr>
                  <a:t> </a:t>
                </a:r>
              </a:p>
            </p:txBody>
          </p:sp>
        </mc:Fallback>
      </mc:AlternateContent>
    </p:spTree>
    <p:extLst>
      <p:ext uri="{BB962C8B-B14F-4D97-AF65-F5344CB8AC3E}">
        <p14:creationId xmlns:p14="http://schemas.microsoft.com/office/powerpoint/2010/main" val="257427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0FD2D144-4599-6509-0660-00DBDFB3B56A}"/>
                  </a:ext>
                </a:extLst>
              </p:cNvPr>
              <p:cNvSpPr txBox="1"/>
              <p:nvPr/>
            </p:nvSpPr>
            <p:spPr>
              <a:xfrm>
                <a:off x="1622" y="507141"/>
                <a:ext cx="12190378" cy="348743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constate que l'intensité de la force d'attraction électrique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F</a:t>
                </a:r>
                <a:r>
                  <a:rPr lang="fr-FR" sz="2400" b="1" baseline="-25000" dirty="0">
                    <a:effectLst/>
                    <a:latin typeface="Comic Sans MS" panose="030F0702030302020204" pitchFamily="66" charset="0"/>
                    <a:ea typeface="Calibri" panose="020F0502020204030204" pitchFamily="34" charset="0"/>
                    <a:cs typeface="Times New Roman" panose="02020603050405020304" pitchFamily="18" charset="0"/>
                  </a:rPr>
                  <a:t>K</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est très supérieure à l'intensité de la force d'attraction gravitationnelle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F</a:t>
                </a:r>
                <a:r>
                  <a:rPr lang="fr-FR" sz="2400" b="1" baseline="-25000" dirty="0">
                    <a:effectLst/>
                    <a:latin typeface="Comic Sans MS" panose="030F0702030302020204" pitchFamily="66" charset="0"/>
                    <a:ea typeface="Calibri" panose="020F0502020204030204" pitchFamily="34" charset="0"/>
                    <a:cs typeface="Times New Roman" panose="02020603050405020304" pitchFamily="18" charset="0"/>
                  </a:rPr>
                  <a:t>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 effet: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14:m>
                  <m:oMathPara xmlns:m="http://schemas.openxmlformats.org/officeDocument/2006/math">
                    <m:oMathParaPr>
                      <m:jc m:val="centerGroup"/>
                    </m:oMathParaPr>
                    <m:oMath xmlns:m="http://schemas.openxmlformats.org/officeDocument/2006/math">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K</m:t>
                              </m:r>
                            </m:sub>
                          </m:sSub>
                        </m:num>
                        <m:den>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sub>
                          </m:sSub>
                        </m:den>
                      </m:f>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8,20.</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8</m:t>
                              </m:r>
                            </m:sup>
                          </m:sSup>
                        </m:num>
                        <m:den>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3,61.</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47</m:t>
                              </m:r>
                            </m:sup>
                          </m:sSup>
                        </m:den>
                      </m:f>
                      <m:r>
                        <m:rPr>
                          <m:nor/>
                        </m:rPr>
                        <a:rPr lang="fr-FR" sz="2400" b="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39</m:t>
                          </m:r>
                        </m:sup>
                      </m:sSup>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a:effectLst/>
                          <a:latin typeface="Comic Sans MS" panose="030F0702030302020204" pitchFamily="66" charset="0"/>
                          <a:ea typeface="Times New Roman" panose="02020603050405020304" pitchFamily="18" charset="0"/>
                          <a:cs typeface="Times New Roman" panose="02020603050405020304" pitchFamily="18" charset="0"/>
                        </a:rPr>
                        <m:t>soit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K</m:t>
                          </m:r>
                        </m:sub>
                      </m:sSub>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ambria Math" panose="02040503050406030204" pitchFamily="18" charset="0"/>
                              <a:ea typeface="Calibri" panose="020F0502020204030204" pitchFamily="34" charset="0"/>
                              <a:cs typeface="Cambria Math" panose="020405030504060302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L'interaction électrique assure la cohésion de la matière à l'échelle atomique.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0FD2D144-4599-6509-0660-00DBDFB3B56A}"/>
                  </a:ext>
                </a:extLst>
              </p:cNvPr>
              <p:cNvSpPr txBox="1">
                <a:spLocks noRot="1" noChangeAspect="1" noMove="1" noResize="1" noEditPoints="1" noAdjustHandles="1" noChangeArrowheads="1" noChangeShapeType="1" noTextEdit="1"/>
              </p:cNvSpPr>
              <p:nvPr/>
            </p:nvSpPr>
            <p:spPr>
              <a:xfrm>
                <a:off x="1622" y="507141"/>
                <a:ext cx="12190378" cy="3487430"/>
              </a:xfrm>
              <a:prstGeom prst="rect">
                <a:avLst/>
              </a:prstGeom>
              <a:blipFill>
                <a:blip r:embed="rId2"/>
                <a:stretch>
                  <a:fillRect l="-750" t="-1224" r="-800" b="-2972"/>
                </a:stretch>
              </a:blipFill>
            </p:spPr>
            <p:txBody>
              <a:bodyPr/>
              <a:lstStyle/>
              <a:p>
                <a:r>
                  <a:rPr lang="fr-FR">
                    <a:noFill/>
                  </a:rPr>
                  <a:t> </a:t>
                </a:r>
              </a:p>
            </p:txBody>
          </p:sp>
        </mc:Fallback>
      </mc:AlternateContent>
    </p:spTree>
    <p:extLst>
      <p:ext uri="{BB962C8B-B14F-4D97-AF65-F5344CB8AC3E}">
        <p14:creationId xmlns:p14="http://schemas.microsoft.com/office/powerpoint/2010/main" val="65905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A1A5F6F-14B2-858B-AFF5-BB590AA890C6}"/>
              </a:ext>
            </a:extLst>
          </p:cNvPr>
          <p:cNvSpPr txBox="1"/>
          <p:nvPr/>
        </p:nvSpPr>
        <p:spPr>
          <a:xfrm>
            <a:off x="1622" y="0"/>
            <a:ext cx="12190378"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limites de la mécanique Newtonienne</a:t>
            </a:r>
            <a:endParaRPr lang="fr-FR" sz="3200" dirty="0"/>
          </a:p>
        </p:txBody>
      </p:sp>
      <p:sp>
        <p:nvSpPr>
          <p:cNvPr id="5" name="ZoneTexte 4">
            <a:extLst>
              <a:ext uri="{FF2B5EF4-FFF2-40B4-BE49-F238E27FC236}">
                <a16:creationId xmlns:a16="http://schemas.microsoft.com/office/drawing/2014/main" id="{D07B60B7-32F7-9202-BD23-F4FED5EA659C}"/>
              </a:ext>
            </a:extLst>
          </p:cNvPr>
          <p:cNvSpPr txBox="1"/>
          <p:nvPr/>
        </p:nvSpPr>
        <p:spPr>
          <a:xfrm>
            <a:off x="1622" y="736537"/>
            <a:ext cx="12190378" cy="591418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Pendant longtemps les physiciens ont postulé pour un modèle planétaire de l'atome. Ce modèle est construit par analogie avec le système solaire: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 noyau joue le rôle du Soleil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Les électrons qui jouent le rôle des planètes sont soumis à la force électrique attractive exercée par le noyau.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L’orbite de l'électron externe fournit alors la taille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se poser diverses questions par rapport à ce modèle classique de l'atome. En effet: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Pourquoi tous les atomes ont-ils une taille similaire, alors qu'il existe une grande diversité de taille dans les systèmes astronomiques?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Pourquoi tous les systèmes atomiques ayant les mêmes constituants ont-ils la même taille?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Pourquoi le hasard fournirait-il la même taille d'orbites électroniques pour tous les atomes d'hydrogène ou tous les atomes de sodium?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720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7C50880-9197-18CE-9FF7-7213B25940E0}"/>
              </a:ext>
            </a:extLst>
          </p:cNvPr>
          <p:cNvSpPr txBox="1"/>
          <p:nvPr/>
        </p:nvSpPr>
        <p:spPr>
          <a:xfrm>
            <a:off x="1622" y="188050"/>
            <a:ext cx="12190378"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Frank et Hertz ont réalisé une expérience et ont constaté que lors de la collision d’un atome avec une particule, ou de l’interaction avec un rayonnement lumineux, il y a échange d’énergie avec l’atome.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Mais cette énergie échangée ne peut prendre que des valeurs bien précises.</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énergie est donc quantifiée.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77B71DBB-B37A-D3C8-8656-83D5F4BD6D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724" y="2443091"/>
            <a:ext cx="9338552" cy="4316138"/>
          </a:xfrm>
          <a:prstGeom prst="rect">
            <a:avLst/>
          </a:prstGeom>
          <a:solidFill>
            <a:schemeClr val="tx1"/>
          </a:solidFill>
          <a:ln>
            <a:noFill/>
          </a:ln>
        </p:spPr>
      </p:pic>
    </p:spTree>
    <p:extLst>
      <p:ext uri="{BB962C8B-B14F-4D97-AF65-F5344CB8AC3E}">
        <p14:creationId xmlns:p14="http://schemas.microsoft.com/office/powerpoint/2010/main" val="245109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B0A9F69-5A60-0726-7B1B-3317AC2A0C4C}"/>
              </a:ext>
            </a:extLst>
          </p:cNvPr>
          <p:cNvSpPr txBox="1"/>
          <p:nvPr/>
        </p:nvSpPr>
        <p:spPr>
          <a:xfrm>
            <a:off x="1622" y="0"/>
            <a:ext cx="12190378"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Hertz a effectué une expérience en éclairant une plaque de zinc monté sur un électroscope avec une lampe à vapeur de mercure émettant de la lumière ultraviolette.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258AB8D-9856-FD8F-DD79-91FAAA04C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643" y="1371598"/>
            <a:ext cx="8562714" cy="2957209"/>
          </a:xfrm>
          <a:prstGeom prst="rect">
            <a:avLst/>
          </a:prstGeom>
        </p:spPr>
      </p:pic>
      <p:sp>
        <p:nvSpPr>
          <p:cNvPr id="6" name="ZoneTexte 5">
            <a:extLst>
              <a:ext uri="{FF2B5EF4-FFF2-40B4-BE49-F238E27FC236}">
                <a16:creationId xmlns:a16="http://schemas.microsoft.com/office/drawing/2014/main" id="{C6D903DE-936B-2EDF-6C22-94E90EF5F6BC}"/>
              </a:ext>
            </a:extLst>
          </p:cNvPr>
          <p:cNvSpPr txBox="1"/>
          <p:nvPr/>
        </p:nvSpPr>
        <p:spPr>
          <a:xfrm>
            <a:off x="0" y="4445759"/>
            <a:ext cx="12190378"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a constaté que les feuilles de l'électroscope initialement chargées négativement se déchargeaient et se rapprochaient. La lumière éclairant la plaque de zinc permettait donc d'extraire des électrons du métal.</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 phénomène se produisait uniquement avec de la lumière ultraviolette. C'est ce que l'on appellera par la suite l'effet photoélectrique.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5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2506337-4F43-446D-1EB7-63FC12A3CFE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nécessité d'une nouvelle théorie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1F4CFA1-7C91-9493-88AE-2BBBB0D6B5F5}"/>
                  </a:ext>
                </a:extLst>
              </p:cNvPr>
              <p:cNvSpPr txBox="1"/>
              <p:nvPr/>
            </p:nvSpPr>
            <p:spPr>
              <a:xfrm>
                <a:off x="1622" y="734824"/>
                <a:ext cx="12190378" cy="52371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Toutes ces questions, ainsi que d'autres problèmes, ont conduit les physiciens à penser que la mécanique newtonienne ne permettait pas de rendre compte de la structure atomique.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mécanique quantique est née de ce constat d'échec, introduisant une nouvelle constante fondamentale: la constante de Planck:</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Arial" panose="020B0604020202020204" pitchFamily="34" charset="0"/>
                  </a:rPr>
                  <a:t>h = 6,626.10</a:t>
                </a:r>
                <a:r>
                  <a:rPr lang="fr-FR" sz="3600" b="1" baseline="30000" dirty="0">
                    <a:effectLst/>
                    <a:latin typeface="Comic Sans MS" panose="030F0702030302020204" pitchFamily="66" charset="0"/>
                    <a:ea typeface="Calibri" panose="020F0502020204030204" pitchFamily="34" charset="0"/>
                    <a:cs typeface="Arial" panose="020B0604020202020204" pitchFamily="34" charset="0"/>
                  </a:rPr>
                  <a:t>-34</a:t>
                </a:r>
                <a:r>
                  <a:rPr lang="fr-FR" sz="3600" b="1" dirty="0">
                    <a:effectLst/>
                    <a:latin typeface="Comic Sans MS" panose="030F0702030302020204" pitchFamily="66" charset="0"/>
                    <a:ea typeface="Calibri" panose="020F0502020204030204" pitchFamily="34" charset="0"/>
                    <a:cs typeface="Arial" panose="020B0604020202020204" pitchFamily="34" charset="0"/>
                  </a:rPr>
                  <a:t> </a:t>
                </a:r>
                <a:r>
                  <a:rPr lang="fr-FR" sz="3600" b="1" dirty="0" err="1">
                    <a:effectLst/>
                    <a:latin typeface="Comic Sans MS" panose="030F0702030302020204" pitchFamily="66" charset="0"/>
                    <a:ea typeface="Calibri" panose="020F0502020204030204" pitchFamily="34" charset="0"/>
                    <a:cs typeface="Arial" panose="020B0604020202020204" pitchFamily="34" charset="0"/>
                  </a:rPr>
                  <a:t>J.s</a:t>
                </a:r>
                <a:endParaRPr lang="fr-FR" sz="3600" b="1" dirty="0">
                  <a:effectLst/>
                  <a:latin typeface="Comic Sans MS" panose="030F0702030302020204" pitchFamily="66" charset="0"/>
                  <a:ea typeface="Calibri" panose="020F0502020204030204" pitchFamily="34" charset="0"/>
                  <a:cs typeface="Arial" panose="020B060402020202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600" b="1" i="0" smtClean="0">
                          <a:effectLst/>
                          <a:latin typeface="Comic Sans MS" panose="030F0702030302020204" pitchFamily="66" charset="0"/>
                          <a:ea typeface="Calibri" panose="020F0502020204030204" pitchFamily="34" charset="0"/>
                          <a:cs typeface="Times New Roman" panose="02020603050405020304" pitchFamily="18" charset="0"/>
                        </a:rPr>
                        <m:t>h</m:t>
                      </m:r>
                      <m:r>
                        <m:rPr>
                          <m:nor/>
                        </m:rPr>
                        <a:rPr lang="fr-FR" sz="3600" b="1" i="0" smtClean="0">
                          <a:effectLst/>
                          <a:latin typeface="Comic Sans MS" panose="030F0702030302020204" pitchFamily="66" charset="0"/>
                          <a:ea typeface="Calibri" panose="020F0502020204030204" pitchFamily="34" charset="0"/>
                          <a:cs typeface="Times New Roman" panose="02020603050405020304" pitchFamily="18" charset="0"/>
                        </a:rPr>
                        <m:t> =</m:t>
                      </m:r>
                      <m:r>
                        <a:rPr lang="fr-FR" sz="3600" b="1"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3600" b="1" i="1" smtClean="0">
                              <a:effectLst/>
                              <a:latin typeface="Cambria Math" panose="02040503050406030204" pitchFamily="18" charset="0"/>
                              <a:cs typeface="Times New Roman" panose="02020603050405020304" pitchFamily="18" charset="0"/>
                            </a:rPr>
                          </m:ctrlPr>
                        </m:fPr>
                        <m:num>
                          <m:r>
                            <m:rPr>
                              <m:nor/>
                            </m:rPr>
                            <a:rPr lang="fr-FR" sz="3600" b="1" i="0" smtClean="0">
                              <a:effectLst/>
                              <a:latin typeface="Comic Sans MS" panose="030F0702030302020204" pitchFamily="66" charset="0"/>
                              <a:cs typeface="Times New Roman" panose="02020603050405020304" pitchFamily="18" charset="0"/>
                            </a:rPr>
                            <m:t>h</m:t>
                          </m:r>
                        </m:num>
                        <m:den>
                          <m:r>
                            <m:rPr>
                              <m:nor/>
                            </m:rPr>
                            <a:rPr lang="fr-FR" sz="3600" b="1" i="0" smtClean="0">
                              <a:effectLst/>
                              <a:latin typeface="Comic Sans MS" panose="030F0702030302020204" pitchFamily="66" charset="0"/>
                              <a:cs typeface="Times New Roman" panose="02020603050405020304" pitchFamily="18" charset="0"/>
                            </a:rPr>
                            <m:t>2</m:t>
                          </m:r>
                          <m:r>
                            <m:rPr>
                              <m:nor/>
                            </m:rPr>
                            <a:rPr lang="fr-FR" sz="3600" b="1" i="0" smtClean="0">
                              <a:effectLst/>
                              <a:latin typeface="Symbol" panose="05050102010706020507" pitchFamily="18" charset="2"/>
                              <a:cs typeface="Times New Roman" panose="02020603050405020304" pitchFamily="18" charset="0"/>
                            </a:rPr>
                            <m:t>p</m:t>
                          </m:r>
                        </m:den>
                      </m:f>
                      <m:r>
                        <m:rPr>
                          <m:nor/>
                        </m:rPr>
                        <a:rPr lang="fr-FR" sz="3600" b="1" i="0" smtClean="0">
                          <a:effectLst/>
                          <a:latin typeface="Comic Sans MS" panose="030F0702030302020204" pitchFamily="66" charset="0"/>
                          <a:cs typeface="Times New Roman" panose="02020603050405020304" pitchFamily="18" charset="0"/>
                        </a:rPr>
                        <m:t> </m:t>
                      </m:r>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 </m:t>
                      </m:r>
                      <m:sSup>
                        <m:sSupPr>
                          <m:ctrlPr>
                            <a:rPr lang="fr-FR" sz="3600" b="1"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10</m:t>
                          </m:r>
                        </m:e>
                        <m:sup>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−34</m:t>
                          </m:r>
                        </m:sup>
                      </m:sSup>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 </m:t>
                      </m:r>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J</m:t>
                      </m:r>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m:t>
                      </m:r>
                      <m:r>
                        <m:rPr>
                          <m:nor/>
                        </m:rPr>
                        <a:rPr lang="fr-FR" sz="3600" b="1" i="0" smtClean="0">
                          <a:effectLst/>
                          <a:latin typeface="Comic Sans MS" panose="030F0702030302020204" pitchFamily="66" charset="0"/>
                          <a:ea typeface="Cambria Math" panose="02040503050406030204" pitchFamily="18" charset="0"/>
                          <a:cs typeface="Times New Roman" panose="02020603050405020304" pitchFamily="18" charset="0"/>
                        </a:rPr>
                        <m:t>s</m:t>
                      </m:r>
                    </m:oMath>
                  </m:oMathPara>
                </a14:m>
                <a:endParaRPr lang="fr-FR" sz="3600" b="1" dirty="0">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51F4CFA1-7C91-9493-88AE-2BBBB0D6B5F5}"/>
                  </a:ext>
                </a:extLst>
              </p:cNvPr>
              <p:cNvSpPr txBox="1">
                <a:spLocks noRot="1" noChangeAspect="1" noMove="1" noResize="1" noEditPoints="1" noAdjustHandles="1" noChangeArrowheads="1" noChangeShapeType="1" noTextEdit="1"/>
              </p:cNvSpPr>
              <p:nvPr/>
            </p:nvSpPr>
            <p:spPr>
              <a:xfrm>
                <a:off x="1622" y="734824"/>
                <a:ext cx="12190378" cy="5237139"/>
              </a:xfrm>
              <a:prstGeom prst="rect">
                <a:avLst/>
              </a:prstGeom>
              <a:blipFill>
                <a:blip r:embed="rId2"/>
                <a:stretch>
                  <a:fillRect l="-750" t="-815" r="-800"/>
                </a:stretch>
              </a:blipFill>
            </p:spPr>
            <p:txBody>
              <a:bodyPr/>
              <a:lstStyle/>
              <a:p>
                <a:r>
                  <a:rPr lang="fr-FR">
                    <a:noFill/>
                  </a:rPr>
                  <a:t> </a:t>
                </a:r>
              </a:p>
            </p:txBody>
          </p:sp>
        </mc:Fallback>
      </mc:AlternateContent>
      <p:cxnSp>
        <p:nvCxnSpPr>
          <p:cNvPr id="7" name="Connecteur droit 6">
            <a:extLst>
              <a:ext uri="{FF2B5EF4-FFF2-40B4-BE49-F238E27FC236}">
                <a16:creationId xmlns:a16="http://schemas.microsoft.com/office/drawing/2014/main" id="{E2EB19F8-F1DF-9500-E1E8-08EF56D728E2}"/>
              </a:ext>
            </a:extLst>
          </p:cNvPr>
          <p:cNvCxnSpPr/>
          <p:nvPr/>
        </p:nvCxnSpPr>
        <p:spPr>
          <a:xfrm flipV="1">
            <a:off x="3735420" y="5126476"/>
            <a:ext cx="418290" cy="3307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1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BCC4533-DB6F-F5C8-A5AB-3E33DE73442C}"/>
              </a:ext>
            </a:extLst>
          </p:cNvPr>
          <p:cNvSpPr txBox="1"/>
          <p:nvPr/>
        </p:nvSpPr>
        <p:spPr>
          <a:xfrm>
            <a:off x="-1464" y="0"/>
            <a:ext cx="12193464" cy="6527428"/>
          </a:xfrm>
          <a:prstGeom prst="rect">
            <a:avLst/>
          </a:prstGeom>
          <a:noFill/>
        </p:spPr>
        <p:txBody>
          <a:bodyPr wrap="square">
            <a:spAutoFit/>
          </a:bodyPr>
          <a:lstStyle/>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Mais comment peut on savoir pour un système donné s'il faut le traiter d'un point de vue classique ou quantique?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Généralement: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le système est macroscopique on utilisera la physique classique.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le système est microscopique on utilisera la physique quantique.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Pour cela, on définit une nouvelle grandeur que l'on nomme "Action".</a:t>
            </a:r>
          </a:p>
          <a:p>
            <a:pPr algn="just">
              <a:lnSpc>
                <a:spcPct val="107000"/>
              </a:lnSpc>
              <a:spcAft>
                <a:spcPts val="800"/>
              </a:spcAft>
              <a:tabLst>
                <a:tab pos="704850" algn="l"/>
              </a:tabLst>
            </a:pPr>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Cette grandeur que l'on notera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les dimensions de la constante de Planck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h</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en </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J.s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tabLst>
                <a:tab pos="704850" algn="l"/>
              </a:tabLs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A &gt;&gt; h on utilisera les lois de la physique classique.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A </a:t>
            </a:r>
            <a:r>
              <a:rPr lang="fr-FR" sz="24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h on utilisera les lois de la physique quantique.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69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Picture 4">
            <a:extLst>
              <a:ext uri="{FF2B5EF4-FFF2-40B4-BE49-F238E27FC236}">
                <a16:creationId xmlns:a16="http://schemas.microsoft.com/office/drawing/2014/main" id="{61C43781-806D-64BC-8A69-306B60C756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6209" y="1028647"/>
            <a:ext cx="3420000" cy="4800706"/>
          </a:xfrm>
          <a:prstGeom prst="rect">
            <a:avLst/>
          </a:prstGeom>
          <a:noFill/>
        </p:spPr>
      </p:pic>
      <p:sp>
        <p:nvSpPr>
          <p:cNvPr id="4" name="ZoneTexte 3">
            <a:extLst>
              <a:ext uri="{FF2B5EF4-FFF2-40B4-BE49-F238E27FC236}">
                <a16:creationId xmlns:a16="http://schemas.microsoft.com/office/drawing/2014/main" id="{61344A93-0F9F-4CA5-A8CA-6CDCB0D382C7}"/>
              </a:ext>
            </a:extLst>
          </p:cNvPr>
          <p:cNvSpPr txBox="1"/>
          <p:nvPr/>
        </p:nvSpPr>
        <p:spPr>
          <a:xfrm>
            <a:off x="0" y="920621"/>
            <a:ext cx="7895492" cy="5016758"/>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Max Planck (1885-1947)</a:t>
            </a:r>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Planck s’intéresse dès 1894 au rayonnement électromagnétique du corps noir.</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adopte les méthodes statistiques de Boltzmann.</a:t>
            </a: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En 1899, il introduit les constantes de Planck (h) et de Boltzmann (k) en même temps que la notion des quanta.</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En octobre 1900, il détermine la loi de répartition spectrale du rayonnement thermique du corps noir, sans en maitriser l'interprétation physique.</a:t>
            </a:r>
            <a:endParaRPr lang="fr-FR" sz="2400" dirty="0"/>
          </a:p>
        </p:txBody>
      </p:sp>
    </p:spTree>
    <p:extLst>
      <p:ext uri="{BB962C8B-B14F-4D97-AF65-F5344CB8AC3E}">
        <p14:creationId xmlns:p14="http://schemas.microsoft.com/office/powerpoint/2010/main" val="229379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DEB9AF3-2A8D-275E-8ED0-724ED28E1136}"/>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a:t>
            </a:r>
            <a:endParaRPr lang="fr-FR" sz="3200" dirty="0"/>
          </a:p>
        </p:txBody>
      </p:sp>
      <p:sp>
        <p:nvSpPr>
          <p:cNvPr id="5" name="ZoneTexte 4">
            <a:extLst>
              <a:ext uri="{FF2B5EF4-FFF2-40B4-BE49-F238E27FC236}">
                <a16:creationId xmlns:a16="http://schemas.microsoft.com/office/drawing/2014/main" id="{8BB08137-6B15-B227-CF3F-86BBC2F3E68E}"/>
              </a:ext>
            </a:extLst>
          </p:cNvPr>
          <p:cNvSpPr txBox="1"/>
          <p:nvPr/>
        </p:nvSpPr>
        <p:spPr>
          <a:xfrm>
            <a:off x="0" y="497811"/>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lumière visible est un cas particulier des ondes électromagnétiques qui sont des perturbations du champ électrique et du champ magnétique qui se propagent de proche en proche.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5CBDA53F-36D0-3B9A-27E1-777E3BC7D00A}"/>
              </a:ext>
            </a:extLst>
          </p:cNvPr>
          <p:cNvPicPr>
            <a:picLocks noChangeAspect="1"/>
          </p:cNvPicPr>
          <p:nvPr/>
        </p:nvPicPr>
        <p:blipFill>
          <a:blip r:embed="rId2" cstate="print"/>
          <a:srcRect/>
          <a:stretch>
            <a:fillRect/>
          </a:stretch>
        </p:blipFill>
        <p:spPr bwMode="auto">
          <a:xfrm>
            <a:off x="1713" y="1792494"/>
            <a:ext cx="12190287" cy="5065506"/>
          </a:xfrm>
          <a:prstGeom prst="rect">
            <a:avLst/>
          </a:prstGeom>
          <a:noFill/>
          <a:ln w="9525">
            <a:noFill/>
            <a:miter lim="800000"/>
            <a:headEnd/>
            <a:tailEnd/>
          </a:ln>
        </p:spPr>
      </p:pic>
    </p:spTree>
    <p:extLst>
      <p:ext uri="{BB962C8B-B14F-4D97-AF65-F5344CB8AC3E}">
        <p14:creationId xmlns:p14="http://schemas.microsoft.com/office/powerpoint/2010/main" val="112950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C51FE39-32C2-DD34-D00C-B685540ADA8D}"/>
              </a:ext>
            </a:extLst>
          </p:cNvPr>
          <p:cNvSpPr txBox="1"/>
          <p:nvPr/>
        </p:nvSpPr>
        <p:spPr>
          <a:xfrm>
            <a:off x="-1464" y="0"/>
            <a:ext cx="12193464" cy="582678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lumière peut être décrite de trois façons en Physique, selon les problèmes à traiter.</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la considérer comme se propageant en ligne droite, c’est l’optique géométrique.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aussi considérer qu’il s’agit d’une onde et qu’elle peut interférer et diffracter.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Enfin, on peut considérer qu'elle transporte l'énergie par petits paquets, qu'on appelle des photons dans le cas de l'optique corpusculaire.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le vide, la valeur de la célérité de la lumière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c = 3,00.10</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8</a:t>
            </a:r>
            <a:r>
              <a:rPr lang="fr-FR" sz="2400" b="1" dirty="0">
                <a:effectLst/>
                <a:latin typeface="Comic Sans MS" panose="030F0702030302020204" pitchFamily="66" charset="0"/>
                <a:ea typeface="Calibri" panose="020F0502020204030204" pitchFamily="34" charset="0"/>
                <a:cs typeface="Arial" panose="020B0604020202020204" pitchFamily="34" charset="0"/>
              </a:rPr>
              <a:t> m.s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37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357CC2B-379A-A361-6B39-F1B5BBDAE286}"/>
              </a:ext>
            </a:extLst>
          </p:cNvPr>
          <p:cNvSpPr txBox="1"/>
          <p:nvPr/>
        </p:nvSpPr>
        <p:spPr>
          <a:xfrm>
            <a:off x="-1464" y="0"/>
            <a:ext cx="12193464" cy="2252733"/>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Une lumière monochromatique est une onde électromagnétique progressive sinusoïdale de fréquence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n</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unique. La couleur de cette lumière dépend de sa fréquence.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ondes présentent une double périodicité temporelle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spatiale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5AB802-36E8-43FE-321D-886E07A90ABD}"/>
                  </a:ext>
                </a:extLst>
              </p:cNvPr>
              <p:cNvGraphicFramePr>
                <a:graphicFrameLocks noGrp="1"/>
              </p:cNvGraphicFramePr>
              <p:nvPr>
                <p:extLst>
                  <p:ext uri="{D42A27DB-BD31-4B8C-83A1-F6EECF244321}">
                    <p14:modId xmlns:p14="http://schemas.microsoft.com/office/powerpoint/2010/main" val="1195090314"/>
                  </p:ext>
                </p:extLst>
              </p:nvPr>
            </p:nvGraphicFramePr>
            <p:xfrm>
              <a:off x="1904680" y="2481019"/>
              <a:ext cx="8381175" cy="2124249"/>
            </p:xfrm>
            <a:graphic>
              <a:graphicData uri="http://schemas.openxmlformats.org/drawingml/2006/table">
                <a:tbl>
                  <a:tblPr firstRow="1" firstCol="1" lastRow="1" lastCol="1" bandRow="1" bandCol="1">
                    <a:tableStyleId>{5C22544A-7EE6-4342-B048-85BDC9FD1C3A}</a:tableStyleId>
                  </a:tblPr>
                  <a:tblGrid>
                    <a:gridCol w="2839915">
                      <a:extLst>
                        <a:ext uri="{9D8B030D-6E8A-4147-A177-3AD203B41FA5}">
                          <a16:colId xmlns:a16="http://schemas.microsoft.com/office/drawing/2014/main" val="3649653451"/>
                        </a:ext>
                      </a:extLst>
                    </a:gridCol>
                    <a:gridCol w="5541260">
                      <a:extLst>
                        <a:ext uri="{9D8B030D-6E8A-4147-A177-3AD203B41FA5}">
                          <a16:colId xmlns:a16="http://schemas.microsoft.com/office/drawing/2014/main" val="942450624"/>
                        </a:ext>
                      </a:extLst>
                    </a:gridCol>
                  </a:tblGrid>
                  <a:tr h="212424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a:effectLst/>
                                    <a:latin typeface="Symbol" panose="05050102010706020507" pitchFamily="18" charset="2"/>
                                  </a:rPr>
                                  <m:t>l</m:t>
                                </m:r>
                                <m:r>
                                  <m:rPr>
                                    <m:nor/>
                                  </m:rPr>
                                  <a:rPr lang="fr-FR" sz="3200">
                                    <a:effectLst/>
                                    <a:latin typeface="Comic Sans MS" panose="030F0702030302020204" pitchFamily="66" charset="0"/>
                                  </a:rPr>
                                  <m:t> = </m:t>
                                </m:r>
                                <m:r>
                                  <m:rPr>
                                    <m:nor/>
                                  </m:rPr>
                                  <a:rPr lang="fr-FR" sz="3200">
                                    <a:effectLst/>
                                    <a:latin typeface="Comic Sans MS" panose="030F0702030302020204" pitchFamily="66" charset="0"/>
                                  </a:rPr>
                                  <m:t>c</m:t>
                                </m:r>
                                <m:r>
                                  <m:rPr>
                                    <m:nor/>
                                  </m:rPr>
                                  <a:rPr lang="fr-FR" sz="3200">
                                    <a:effectLst/>
                                    <a:latin typeface="Comic Sans MS" panose="030F0702030302020204" pitchFamily="66" charset="0"/>
                                  </a:rPr>
                                  <m:t>.</m:t>
                                </m:r>
                                <m:r>
                                  <m:rPr>
                                    <m:nor/>
                                  </m:rPr>
                                  <a:rPr lang="fr-FR" sz="3200">
                                    <a:effectLst/>
                                    <a:latin typeface="Comic Sans MS" panose="030F0702030302020204" pitchFamily="66" charset="0"/>
                                  </a:rPr>
                                  <m:t>T</m:t>
                                </m:r>
                                <m:r>
                                  <m:rPr>
                                    <m:nor/>
                                  </m:rPr>
                                  <a:rPr lang="fr-FR" sz="3200">
                                    <a:effectLst/>
                                    <a:latin typeface="Comic Sans MS" panose="030F0702030302020204" pitchFamily="66" charset="0"/>
                                  </a:rPr>
                                  <m:t> = </m:t>
                                </m:r>
                                <m:f>
                                  <m:fPr>
                                    <m:ctrlPr>
                                      <a:rPr lang="fr-FR" sz="3200" i="1">
                                        <a:effectLst/>
                                        <a:latin typeface="Cambria Math" panose="02040503050406030204" pitchFamily="18" charset="0"/>
                                      </a:rPr>
                                    </m:ctrlPr>
                                  </m:fPr>
                                  <m:num>
                                    <m:r>
                                      <m:rPr>
                                        <m:nor/>
                                      </m:rPr>
                                      <a:rPr lang="fr-FR" sz="3200">
                                        <a:effectLst/>
                                        <a:latin typeface="Comic Sans MS" panose="030F0702030302020204" pitchFamily="66" charset="0"/>
                                      </a:rPr>
                                      <m:t>c</m:t>
                                    </m:r>
                                  </m:num>
                                  <m:den>
                                    <m:r>
                                      <m:rPr>
                                        <m:nor/>
                                      </m:rPr>
                                      <a:rPr lang="fr-FR" sz="3200">
                                        <a:effectLst/>
                                        <a:latin typeface="Symbol" panose="05050102010706020507" pitchFamily="18" charset="2"/>
                                      </a:rPr>
                                      <m:t>n</m:t>
                                    </m:r>
                                  </m:den>
                                </m:f>
                              </m:oMath>
                            </m:oMathPara>
                          </a14:m>
                          <a:endParaRPr lang="fr-FR" sz="3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14:m>
                            <m:oMath xmlns:m="http://schemas.openxmlformats.org/officeDocument/2006/math">
                              <m:r>
                                <m:rPr>
                                  <m:nor/>
                                </m:rPr>
                                <a:rPr lang="fr-FR" sz="2800" b="0" smtClean="0">
                                  <a:effectLst/>
                                  <a:latin typeface="Symbol" panose="05050102010706020507" pitchFamily="18" charset="2"/>
                                </a:rPr>
                                <m:t>l</m:t>
                              </m:r>
                            </m:oMath>
                          </a14:m>
                          <a:r>
                            <a:rPr lang="fr-FR" sz="2800" b="0" dirty="0">
                              <a:effectLst/>
                              <a:latin typeface="Comic Sans MS" panose="030F0702030302020204" pitchFamily="66" charset="0"/>
                            </a:rPr>
                            <a:t>: Longueur d'onde (m)</a:t>
                          </a:r>
                        </a:p>
                        <a:p>
                          <a:pPr algn="just">
                            <a:lnSpc>
                              <a:spcPct val="107000"/>
                            </a:lnSpc>
                            <a:spcAft>
                              <a:spcPts val="800"/>
                            </a:spcAft>
                          </a:pPr>
                          <a:r>
                            <a:rPr lang="fr-FR" sz="2800" b="0" dirty="0">
                              <a:effectLst/>
                              <a:latin typeface="Comic Sans MS" panose="030F0702030302020204" pitchFamily="66" charset="0"/>
                            </a:rPr>
                            <a:t>c: Célérité de la lumière (m.s</a:t>
                          </a:r>
                          <a:r>
                            <a:rPr lang="fr-FR" sz="2800" b="0" baseline="30000" dirty="0">
                              <a:effectLst/>
                              <a:latin typeface="Comic Sans MS" panose="030F0702030302020204" pitchFamily="66" charset="0"/>
                            </a:rPr>
                            <a:t>-1</a:t>
                          </a:r>
                          <a:r>
                            <a:rPr lang="fr-FR" sz="2800" b="0" dirty="0">
                              <a:effectLst/>
                              <a:latin typeface="Comic Sans MS" panose="030F0702030302020204" pitchFamily="66" charset="0"/>
                            </a:rPr>
                            <a:t>)</a:t>
                          </a:r>
                        </a:p>
                        <a:p>
                          <a:pPr algn="just">
                            <a:lnSpc>
                              <a:spcPct val="107000"/>
                            </a:lnSpc>
                            <a:spcAft>
                              <a:spcPts val="800"/>
                            </a:spcAft>
                          </a:pPr>
                          <a:r>
                            <a:rPr lang="fr-FR" sz="2800" b="0" dirty="0">
                              <a:effectLst/>
                              <a:latin typeface="Comic Sans MS" panose="030F0702030302020204" pitchFamily="66" charset="0"/>
                            </a:rPr>
                            <a:t>T: Période (s)</a:t>
                          </a:r>
                        </a:p>
                        <a:p>
                          <a:pPr algn="just">
                            <a:lnSpc>
                              <a:spcPct val="107000"/>
                            </a:lnSpc>
                            <a:spcAft>
                              <a:spcPts val="800"/>
                            </a:spcAft>
                          </a:pPr>
                          <a:r>
                            <a:rPr lang="fr-FR" sz="2800" b="0" dirty="0">
                              <a:effectLst/>
                              <a:latin typeface="Symbol" panose="05050102010706020507" pitchFamily="18" charset="2"/>
                            </a:rPr>
                            <a:t>n</a:t>
                          </a:r>
                          <a:r>
                            <a:rPr lang="fr-FR" sz="2800" b="0" dirty="0">
                              <a:effectLst/>
                              <a:latin typeface="Comic Sans MS" panose="030F0702030302020204" pitchFamily="66" charset="0"/>
                            </a:rPr>
                            <a:t>: Fréquence (Hz)</a:t>
                          </a:r>
                          <a:endParaRPr lang="fr-FR" sz="2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078596"/>
                      </a:ext>
                    </a:extLst>
                  </a:tr>
                </a:tbl>
              </a:graphicData>
            </a:graphic>
          </p:graphicFrame>
        </mc:Choice>
        <mc:Fallback xmlns="">
          <p:graphicFrame>
            <p:nvGraphicFramePr>
              <p:cNvPr id="4" name="Tableau 3">
                <a:extLst>
                  <a:ext uri="{FF2B5EF4-FFF2-40B4-BE49-F238E27FC236}">
                    <a16:creationId xmlns:a16="http://schemas.microsoft.com/office/drawing/2014/main" id="{455AB802-36E8-43FE-321D-886E07A90ABD}"/>
                  </a:ext>
                </a:extLst>
              </p:cNvPr>
              <p:cNvGraphicFramePr>
                <a:graphicFrameLocks noGrp="1"/>
              </p:cNvGraphicFramePr>
              <p:nvPr>
                <p:extLst>
                  <p:ext uri="{D42A27DB-BD31-4B8C-83A1-F6EECF244321}">
                    <p14:modId xmlns:p14="http://schemas.microsoft.com/office/powerpoint/2010/main" val="1195090314"/>
                  </p:ext>
                </p:extLst>
              </p:nvPr>
            </p:nvGraphicFramePr>
            <p:xfrm>
              <a:off x="1904680" y="2481019"/>
              <a:ext cx="8381175" cy="2124249"/>
            </p:xfrm>
            <a:graphic>
              <a:graphicData uri="http://schemas.openxmlformats.org/drawingml/2006/table">
                <a:tbl>
                  <a:tblPr firstRow="1" firstCol="1" lastRow="1" lastCol="1" bandRow="1" bandCol="1">
                    <a:tableStyleId>{5C22544A-7EE6-4342-B048-85BDC9FD1C3A}</a:tableStyleId>
                  </a:tblPr>
                  <a:tblGrid>
                    <a:gridCol w="2839915">
                      <a:extLst>
                        <a:ext uri="{9D8B030D-6E8A-4147-A177-3AD203B41FA5}">
                          <a16:colId xmlns:a16="http://schemas.microsoft.com/office/drawing/2014/main" val="3649653451"/>
                        </a:ext>
                      </a:extLst>
                    </a:gridCol>
                    <a:gridCol w="5541260">
                      <a:extLst>
                        <a:ext uri="{9D8B030D-6E8A-4147-A177-3AD203B41FA5}">
                          <a16:colId xmlns:a16="http://schemas.microsoft.com/office/drawing/2014/main" val="942450624"/>
                        </a:ext>
                      </a:extLst>
                    </a:gridCol>
                  </a:tblGrid>
                  <a:tr h="2124249">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blipFill>
                          <a:blip r:embed="rId2"/>
                          <a:stretch>
                            <a:fillRect t="-4000" r="-195279" b="-9714"/>
                          </a:stretch>
                        </a:blipFill>
                      </a:tcPr>
                    </a:tc>
                    <a:tc>
                      <a:txBody>
                        <a:bodyPr/>
                        <a:lstStyle/>
                        <a:p>
                          <a:endParaRPr lang="fr-F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blipFill>
                          <a:blip r:embed="rId2"/>
                          <a:stretch>
                            <a:fillRect l="-51209" t="-4000" b="-9714"/>
                          </a:stretch>
                        </a:blipFill>
                      </a:tcPr>
                    </a:tc>
                    <a:extLst>
                      <a:ext uri="{0D108BD9-81ED-4DB2-BD59-A6C34878D82A}">
                        <a16:rowId xmlns:a16="http://schemas.microsoft.com/office/drawing/2014/main" val="4014078596"/>
                      </a:ext>
                    </a:extLst>
                  </a:tr>
                </a:tbl>
              </a:graphicData>
            </a:graphic>
          </p:graphicFrame>
        </mc:Fallback>
      </mc:AlternateContent>
    </p:spTree>
    <p:extLst>
      <p:ext uri="{BB962C8B-B14F-4D97-AF65-F5344CB8AC3E}">
        <p14:creationId xmlns:p14="http://schemas.microsoft.com/office/powerpoint/2010/main" val="304463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3E89B52-DE81-5E02-5B20-C5E636C359B1}"/>
              </a:ext>
            </a:extLst>
          </p:cNvPr>
          <p:cNvSpPr txBox="1"/>
          <p:nvPr/>
        </p:nvSpPr>
        <p:spPr>
          <a:xfrm>
            <a:off x="-1464" y="0"/>
            <a:ext cx="12193464"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définit une lumière visible par rapport à l'œil humain. Les longueurs d'onde du domaine visible sont comprises entre 400nm et 800nm.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radiations ultra violettes (U.V.) ont une longueur d'onde inférieure à 400nm et les radiations infra rouge (I.R.) ont une longueur d'onde supérieure à 800nm.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F3FC6650-59C9-575F-D1CC-84AFB7F8617C}"/>
              </a:ext>
            </a:extLst>
          </p:cNvPr>
          <p:cNvGrpSpPr>
            <a:grpSpLocks/>
          </p:cNvGrpSpPr>
          <p:nvPr/>
        </p:nvGrpSpPr>
        <p:grpSpPr bwMode="auto">
          <a:xfrm>
            <a:off x="1069364" y="2493701"/>
            <a:ext cx="10051807" cy="2109259"/>
            <a:chOff x="2365" y="13294"/>
            <a:chExt cx="5984" cy="1478"/>
          </a:xfrm>
        </p:grpSpPr>
        <p:sp>
          <p:nvSpPr>
            <p:cNvPr id="5" name="Rectangle 4">
              <a:extLst>
                <a:ext uri="{FF2B5EF4-FFF2-40B4-BE49-F238E27FC236}">
                  <a16:creationId xmlns:a16="http://schemas.microsoft.com/office/drawing/2014/main" id="{14FAF5C8-50BB-9E97-3D55-A5E53549ACB5}"/>
                </a:ext>
              </a:extLst>
            </p:cNvPr>
            <p:cNvSpPr>
              <a:spLocks noChangeArrowheads="1"/>
            </p:cNvSpPr>
            <p:nvPr/>
          </p:nvSpPr>
          <p:spPr bwMode="auto">
            <a:xfrm>
              <a:off x="3113" y="13693"/>
              <a:ext cx="4643" cy="513"/>
            </a:xfrm>
            <a:prstGeom prst="rect">
              <a:avLst/>
            </a:prstGeom>
            <a:gradFill rotWithShape="1">
              <a:gsLst>
                <a:gs pos="0">
                  <a:srgbClr val="3366FF"/>
                </a:gs>
                <a:gs pos="25000">
                  <a:srgbClr val="01A78F"/>
                </a:gs>
                <a:gs pos="50000">
                  <a:srgbClr val="FFFF00"/>
                </a:gs>
                <a:gs pos="75000">
                  <a:srgbClr val="FF6633"/>
                </a:gs>
                <a:gs pos="100000">
                  <a:srgbClr val="FF3399"/>
                </a:gs>
              </a:gsLst>
              <a:lin ang="0" scaled="1"/>
            </a:gra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6" name="Text Box 15">
              <a:extLst>
                <a:ext uri="{FF2B5EF4-FFF2-40B4-BE49-F238E27FC236}">
                  <a16:creationId xmlns:a16="http://schemas.microsoft.com/office/drawing/2014/main" id="{A83AB6BF-A003-14CD-1992-76A8C9455E9C}"/>
                </a:ext>
              </a:extLst>
            </p:cNvPr>
            <p:cNvSpPr txBox="1">
              <a:spLocks noChangeArrowheads="1"/>
            </p:cNvSpPr>
            <p:nvPr/>
          </p:nvSpPr>
          <p:spPr bwMode="auto">
            <a:xfrm>
              <a:off x="2365" y="13294"/>
              <a:ext cx="5984"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tabLst>
                  <a:tab pos="1073150" algn="ctr"/>
                  <a:tab pos="3675063" algn="ctr"/>
                </a:tabLst>
              </a:pPr>
              <a:r>
                <a:rPr lang="en-US" sz="2400" dirty="0">
                  <a:latin typeface="Comic Sans MS" panose="030F0702030302020204" pitchFamily="66" charset="0"/>
                  <a:ea typeface="Calibri" panose="020F0502020204030204" pitchFamily="34" charset="0"/>
                  <a:cs typeface="Times New Roman" panose="02020603050405020304" pitchFamily="18" charset="0"/>
                </a:rPr>
                <a:t>          </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400nm                              600nm                          800nm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  U.V.                                                                                            	I.R.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ZoneTexte 7">
            <a:extLst>
              <a:ext uri="{FF2B5EF4-FFF2-40B4-BE49-F238E27FC236}">
                <a16:creationId xmlns:a16="http://schemas.microsoft.com/office/drawing/2014/main" id="{BA260CAA-89BD-72A7-14F1-211681CF49F7}"/>
              </a:ext>
            </a:extLst>
          </p:cNvPr>
          <p:cNvSpPr txBox="1"/>
          <p:nvPr/>
        </p:nvSpPr>
        <p:spPr>
          <a:xfrm>
            <a:off x="-3898" y="4124637"/>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vide ou dans un milieu transparent (air, eau, gaz, verre, etc...) homogène (toutes ses parties sont identiques) et isotrope (mêmes propriétés dans toutes les directions), la lumière se propage en ligne droite.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594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212AA99-DA81-2F8F-AC6D-032C55548253}"/>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électromagnétiques</a:t>
            </a:r>
            <a:endParaRPr lang="fr-FR" sz="3200" dirty="0"/>
          </a:p>
        </p:txBody>
      </p:sp>
      <p:pic>
        <p:nvPicPr>
          <p:cNvPr id="4" name="Image 3">
            <a:extLst>
              <a:ext uri="{FF2B5EF4-FFF2-40B4-BE49-F238E27FC236}">
                <a16:creationId xmlns:a16="http://schemas.microsoft.com/office/drawing/2014/main" id="{68C19FE5-682F-E933-E197-E240704C8A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547" y="3257536"/>
            <a:ext cx="7740906" cy="3378618"/>
          </a:xfrm>
          <a:prstGeom prst="rect">
            <a:avLst/>
          </a:prstGeom>
          <a:solidFill>
            <a:schemeClr val="tx1"/>
          </a:solidFill>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6C4961F-9EEA-8007-2159-E51548B94D22}"/>
                  </a:ext>
                </a:extLst>
              </p:cNvPr>
              <p:cNvSpPr txBox="1"/>
              <p:nvPr/>
            </p:nvSpPr>
            <p:spPr>
              <a:xfrm>
                <a:off x="-1464" y="631059"/>
                <a:ext cx="12193464" cy="987578"/>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Une onde électromagnétique est une perturbation du champ électrique </a:t>
                </a:r>
                <a14:m>
                  <m:oMath xmlns:m="http://schemas.openxmlformats.org/officeDocument/2006/math">
                    <m:acc>
                      <m:accPr>
                        <m:chr m:val="⃗"/>
                        <m:ctrlPr>
                          <a:rPr lang="fr-FR" sz="2400" b="1" i="1">
                            <a:effectLst/>
                            <a:latin typeface="Cambria Math" panose="02040503050406030204" pitchFamily="18"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E</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et du champ magnétique </a:t>
                </a:r>
                <a14:m>
                  <m:oMath xmlns:m="http://schemas.openxmlformats.org/officeDocument/2006/math">
                    <m:acc>
                      <m:accPr>
                        <m:chr m:val="⃗"/>
                        <m:ctrlPr>
                          <a:rPr lang="fr-FR" sz="2400" b="1" i="1">
                            <a:effectLst/>
                            <a:latin typeface="Cambria Math" panose="02040503050406030204" pitchFamily="18"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B</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qui se propage de proche en proche.</a:t>
                </a:r>
                <a:endParaRPr lang="fr-FR" sz="2400" dirty="0"/>
              </a:p>
            </p:txBody>
          </p:sp>
        </mc:Choice>
        <mc:Fallback xmlns="">
          <p:sp>
            <p:nvSpPr>
              <p:cNvPr id="6" name="ZoneTexte 5">
                <a:extLst>
                  <a:ext uri="{FF2B5EF4-FFF2-40B4-BE49-F238E27FC236}">
                    <a16:creationId xmlns:a16="http://schemas.microsoft.com/office/drawing/2014/main" id="{A6C4961F-9EEA-8007-2159-E51548B94D22}"/>
                  </a:ext>
                </a:extLst>
              </p:cNvPr>
              <p:cNvSpPr txBox="1">
                <a:spLocks noRot="1" noChangeAspect="1" noMove="1" noResize="1" noEditPoints="1" noAdjustHandles="1" noChangeArrowheads="1" noChangeShapeType="1" noTextEdit="1"/>
              </p:cNvSpPr>
              <p:nvPr/>
            </p:nvSpPr>
            <p:spPr>
              <a:xfrm>
                <a:off x="-1464" y="631059"/>
                <a:ext cx="12193464" cy="987578"/>
              </a:xfrm>
              <a:prstGeom prst="rect">
                <a:avLst/>
              </a:prstGeom>
              <a:blipFill>
                <a:blip r:embed="rId3"/>
                <a:stretch>
                  <a:fillRect l="-800" r="-750" b="-13580"/>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A0FC1E3D-0E72-7315-9394-7E4968E18C92}"/>
              </a:ext>
            </a:extLst>
          </p:cNvPr>
          <p:cNvSpPr txBox="1"/>
          <p:nvPr/>
        </p:nvSpPr>
        <p:spPr>
          <a:xfrm>
            <a:off x="0" y="1730130"/>
            <a:ext cx="12192000" cy="152740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C’est une onde transversale.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le vide, sa célérité correspond à la vitesse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c = 3,00.10</a:t>
            </a:r>
            <a:r>
              <a:rPr lang="fr-FR" sz="2800" b="1" baseline="30000" dirty="0">
                <a:effectLst/>
                <a:latin typeface="Comic Sans MS" panose="030F0702030302020204" pitchFamily="66" charset="0"/>
                <a:ea typeface="Calibri" panose="020F0502020204030204" pitchFamily="34" charset="0"/>
                <a:cs typeface="Arial" panose="020B0604020202020204" pitchFamily="34" charset="0"/>
              </a:rPr>
              <a:t>8</a:t>
            </a:r>
            <a:r>
              <a:rPr lang="fr-FR" sz="2800" b="1" dirty="0">
                <a:effectLst/>
                <a:latin typeface="Comic Sans MS" panose="030F0702030302020204" pitchFamily="66" charset="0"/>
                <a:ea typeface="Calibri" panose="020F0502020204030204" pitchFamily="34" charset="0"/>
                <a:cs typeface="Arial" panose="020B0604020202020204" pitchFamily="34" charset="0"/>
              </a:rPr>
              <a:t> m.s</a:t>
            </a:r>
            <a:r>
              <a:rPr lang="fr-FR" sz="2800" b="1" baseline="30000" dirty="0">
                <a:effectLst/>
                <a:latin typeface="Comic Sans MS" panose="030F0702030302020204" pitchFamily="66" charset="0"/>
                <a:ea typeface="Calibri" panose="020F0502020204030204" pitchFamily="34" charset="0"/>
                <a:cs typeface="Arial" panose="020B0604020202020204" pitchFamily="34" charset="0"/>
              </a:rPr>
              <a:t>-1</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75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624A16E-7C27-2565-3A66-C6C582D9CF30}"/>
              </a:ext>
            </a:extLst>
          </p:cNvPr>
          <p:cNvSpPr txBox="1"/>
          <p:nvPr/>
        </p:nvSpPr>
        <p:spPr>
          <a:xfrm>
            <a:off x="1622" y="184826"/>
            <a:ext cx="12190378"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onde peut se propager dans le vide et certains milieux, mais elle peut aussi être absorbée par la matière.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longueur d’onde </a:t>
            </a:r>
            <a:r>
              <a:rPr lang="fr-FR" sz="2400" b="1" dirty="0">
                <a:effectLst/>
                <a:latin typeface="Symbol" panose="05050102010706020507" pitchFamily="18" charset="2"/>
                <a:ea typeface="Calibri" panose="020F0502020204030204" pitchFamily="34" charset="0"/>
                <a:cs typeface="Arial" panose="020B0604020202020204" pitchFamily="34" charset="0"/>
              </a:rPr>
              <a:t>l</a:t>
            </a:r>
            <a:r>
              <a:rPr lang="fr-FR" sz="2400" dirty="0">
                <a:effectLst/>
                <a:latin typeface="Comic Sans MS" panose="030F0702030302020204" pitchFamily="66" charset="0"/>
                <a:ea typeface="Calibri" panose="020F0502020204030204" pitchFamily="34" charset="0"/>
                <a:cs typeface="Arial" panose="020B0604020202020204" pitchFamily="34" charset="0"/>
              </a:rPr>
              <a:t> en mètre est reliée à la fréquence </a:t>
            </a:r>
            <a:r>
              <a:rPr lang="fr-FR" sz="2400" b="1" dirty="0">
                <a:effectLst/>
                <a:latin typeface="Symbol" panose="05050102010706020507" pitchFamily="18" charset="2"/>
                <a:ea typeface="Calibri" panose="020F0502020204030204" pitchFamily="34" charset="0"/>
                <a:cs typeface="Arial" panose="020B0604020202020204" pitchFamily="34" charset="0"/>
              </a:rPr>
              <a:t>n</a:t>
            </a:r>
            <a:r>
              <a:rPr lang="fr-FR" sz="2400" dirty="0">
                <a:effectLst/>
                <a:latin typeface="Comic Sans MS" panose="030F0702030302020204" pitchFamily="66" charset="0"/>
                <a:ea typeface="Calibri" panose="020F0502020204030204" pitchFamily="34" charset="0"/>
                <a:cs typeface="Arial" panose="020B0604020202020204" pitchFamily="34" charset="0"/>
              </a:rPr>
              <a:t> en Hertz et à la vitesse de la lumière </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en mètre par seconde par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7159A1D7-1619-71B7-76C5-A8D57515CB2C}"/>
                  </a:ext>
                </a:extLst>
              </p:cNvPr>
              <p:cNvGraphicFramePr>
                <a:graphicFrameLocks noGrp="1"/>
              </p:cNvGraphicFramePr>
              <p:nvPr>
                <p:extLst>
                  <p:ext uri="{D42A27DB-BD31-4B8C-83A1-F6EECF244321}">
                    <p14:modId xmlns:p14="http://schemas.microsoft.com/office/powerpoint/2010/main" val="3535592567"/>
                  </p:ext>
                </p:extLst>
              </p:nvPr>
            </p:nvGraphicFramePr>
            <p:xfrm>
              <a:off x="614463" y="3169526"/>
              <a:ext cx="10963073" cy="1545400"/>
            </p:xfrm>
            <a:graphic>
              <a:graphicData uri="http://schemas.openxmlformats.org/drawingml/2006/table">
                <a:tbl>
                  <a:tblPr firstRow="1" firstCol="1" bandRow="1">
                    <a:tableStyleId>{5C22544A-7EE6-4342-B048-85BDC9FD1C3A}</a:tableStyleId>
                  </a:tblPr>
                  <a:tblGrid>
                    <a:gridCol w="2568103">
                      <a:extLst>
                        <a:ext uri="{9D8B030D-6E8A-4147-A177-3AD203B41FA5}">
                          <a16:colId xmlns:a16="http://schemas.microsoft.com/office/drawing/2014/main" val="4251216409"/>
                        </a:ext>
                      </a:extLst>
                    </a:gridCol>
                    <a:gridCol w="8394970">
                      <a:extLst>
                        <a:ext uri="{9D8B030D-6E8A-4147-A177-3AD203B41FA5}">
                          <a16:colId xmlns:a16="http://schemas.microsoft.com/office/drawing/2014/main" val="242459375"/>
                        </a:ext>
                      </a:extLst>
                    </a:gridCol>
                  </a:tblGrid>
                  <a:tr h="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a:effectLst/>
                                    <a:latin typeface="Symbol" panose="05050102010706020507" pitchFamily="18" charset="2"/>
                                  </a:rPr>
                                  <m:t>l</m:t>
                                </m:r>
                                <m:r>
                                  <m:rPr>
                                    <m:nor/>
                                  </m:rPr>
                                  <a:rPr lang="fr-FR" sz="3200">
                                    <a:effectLst/>
                                    <a:latin typeface="Comic Sans MS" panose="030F0702030302020204" pitchFamily="66" charset="0"/>
                                  </a:rPr>
                                  <m:t> = </m:t>
                                </m:r>
                                <m:f>
                                  <m:fPr>
                                    <m:ctrlPr>
                                      <a:rPr lang="fr-FR" sz="3200" i="1">
                                        <a:effectLst/>
                                        <a:latin typeface="Cambria Math" panose="02040503050406030204" pitchFamily="18" charset="0"/>
                                      </a:rPr>
                                    </m:ctrlPr>
                                  </m:fPr>
                                  <m:num>
                                    <m:r>
                                      <m:rPr>
                                        <m:nor/>
                                      </m:rPr>
                                      <a:rPr lang="fr-FR" sz="3200">
                                        <a:effectLst/>
                                        <a:latin typeface="Comic Sans MS" panose="030F0702030302020204" pitchFamily="66" charset="0"/>
                                      </a:rPr>
                                      <m:t>c</m:t>
                                    </m:r>
                                  </m:num>
                                  <m:den>
                                    <m:r>
                                      <m:rPr>
                                        <m:nor/>
                                      </m:rPr>
                                      <a:rPr lang="fr-FR" sz="3200">
                                        <a:effectLst/>
                                        <a:latin typeface="Symbol" panose="05050102010706020507" pitchFamily="18" charset="2"/>
                                      </a:rPr>
                                      <m:t>n</m:t>
                                    </m:r>
                                  </m:den>
                                </m:f>
                              </m:oMath>
                            </m:oMathPara>
                          </a14:m>
                          <a:endParaRPr lang="fr-FR" sz="3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p>
                        <a:p>
                          <a:pPr algn="just">
                            <a:lnSpc>
                              <a:spcPct val="107000"/>
                            </a:lnSpc>
                            <a:spcAft>
                              <a:spcPts val="800"/>
                            </a:spcAft>
                          </a:pPr>
                          <a:r>
                            <a:rPr lang="fr-FR" sz="2800" dirty="0">
                              <a:effectLst/>
                              <a:latin typeface="Comic Sans MS" panose="030F0702030302020204" pitchFamily="66" charset="0"/>
                            </a:rPr>
                            <a:t>c: Célérité de la lumière dans le vide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gn="just">
                            <a:lnSpc>
                              <a:spcPct val="107000"/>
                            </a:lnSpc>
                            <a:spcAft>
                              <a:spcPts val="800"/>
                            </a:spcAft>
                          </a:pPr>
                          <a:r>
                            <a:rPr lang="fr-FR" sz="2800" dirty="0">
                              <a:effectLst/>
                              <a:latin typeface="Symbol" panose="05050102010706020507" pitchFamily="18" charset="2"/>
                            </a:rPr>
                            <a:t>n</a:t>
                          </a:r>
                          <a:r>
                            <a:rPr lang="fr-FR" sz="2800" dirty="0">
                              <a:effectLst/>
                              <a:latin typeface="Comic Sans MS" panose="030F0702030302020204" pitchFamily="66" charset="0"/>
                            </a:rPr>
                            <a:t>: Fréquence (Hz)</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65092"/>
                      </a:ext>
                    </a:extLst>
                  </a:tr>
                </a:tbl>
              </a:graphicData>
            </a:graphic>
          </p:graphicFrame>
        </mc:Choice>
        <mc:Fallback xmlns="">
          <p:graphicFrame>
            <p:nvGraphicFramePr>
              <p:cNvPr id="4" name="Tableau 3">
                <a:extLst>
                  <a:ext uri="{FF2B5EF4-FFF2-40B4-BE49-F238E27FC236}">
                    <a16:creationId xmlns:a16="http://schemas.microsoft.com/office/drawing/2014/main" id="{7159A1D7-1619-71B7-76C5-A8D57515CB2C}"/>
                  </a:ext>
                </a:extLst>
              </p:cNvPr>
              <p:cNvGraphicFramePr>
                <a:graphicFrameLocks noGrp="1"/>
              </p:cNvGraphicFramePr>
              <p:nvPr>
                <p:extLst>
                  <p:ext uri="{D42A27DB-BD31-4B8C-83A1-F6EECF244321}">
                    <p14:modId xmlns:p14="http://schemas.microsoft.com/office/powerpoint/2010/main" val="3535592567"/>
                  </p:ext>
                </p:extLst>
              </p:nvPr>
            </p:nvGraphicFramePr>
            <p:xfrm>
              <a:off x="614463" y="3169526"/>
              <a:ext cx="10963073" cy="1545400"/>
            </p:xfrm>
            <a:graphic>
              <a:graphicData uri="http://schemas.openxmlformats.org/drawingml/2006/table">
                <a:tbl>
                  <a:tblPr firstRow="1" firstCol="1" bandRow="1">
                    <a:tableStyleId>{5C22544A-7EE6-4342-B048-85BDC9FD1C3A}</a:tableStyleId>
                  </a:tblPr>
                  <a:tblGrid>
                    <a:gridCol w="2568103">
                      <a:extLst>
                        <a:ext uri="{9D8B030D-6E8A-4147-A177-3AD203B41FA5}">
                          <a16:colId xmlns:a16="http://schemas.microsoft.com/office/drawing/2014/main" val="4251216409"/>
                        </a:ext>
                      </a:extLst>
                    </a:gridCol>
                    <a:gridCol w="8394970">
                      <a:extLst>
                        <a:ext uri="{9D8B030D-6E8A-4147-A177-3AD203B41FA5}">
                          <a16:colId xmlns:a16="http://schemas.microsoft.com/office/drawing/2014/main" val="242459375"/>
                        </a:ext>
                      </a:extLst>
                    </a:gridCol>
                  </a:tblGrid>
                  <a:tr h="1545400">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7059" r="-326540" b="-13725"/>
                          </a:stretch>
                        </a:blipFill>
                      </a:tcPr>
                    </a:tc>
                    <a:tc>
                      <a:txBody>
                        <a:bodyPr/>
                        <a:lstStyle/>
                        <a:p>
                          <a:pPr algn="just">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p>
                        <a:p>
                          <a:pPr algn="just">
                            <a:lnSpc>
                              <a:spcPct val="107000"/>
                            </a:lnSpc>
                            <a:spcAft>
                              <a:spcPts val="800"/>
                            </a:spcAft>
                          </a:pPr>
                          <a:r>
                            <a:rPr lang="fr-FR" sz="2800" dirty="0">
                              <a:effectLst/>
                              <a:latin typeface="Comic Sans MS" panose="030F0702030302020204" pitchFamily="66" charset="0"/>
                            </a:rPr>
                            <a:t>c: Célérité de la lumière dans le vide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gn="just">
                            <a:lnSpc>
                              <a:spcPct val="107000"/>
                            </a:lnSpc>
                            <a:spcAft>
                              <a:spcPts val="800"/>
                            </a:spcAft>
                          </a:pPr>
                          <a:r>
                            <a:rPr lang="fr-FR" sz="2800" dirty="0">
                              <a:effectLst/>
                              <a:latin typeface="Symbol" panose="05050102010706020507" pitchFamily="18" charset="2"/>
                            </a:rPr>
                            <a:t>n</a:t>
                          </a:r>
                          <a:r>
                            <a:rPr lang="fr-FR" sz="2800" dirty="0">
                              <a:effectLst/>
                              <a:latin typeface="Comic Sans MS" panose="030F0702030302020204" pitchFamily="66" charset="0"/>
                            </a:rPr>
                            <a:t>: Fréquence (Hz)</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65092"/>
                      </a:ext>
                    </a:extLst>
                  </a:tr>
                </a:tbl>
              </a:graphicData>
            </a:graphic>
          </p:graphicFrame>
        </mc:Fallback>
      </mc:AlternateContent>
    </p:spTree>
    <p:extLst>
      <p:ext uri="{BB962C8B-B14F-4D97-AF65-F5344CB8AC3E}">
        <p14:creationId xmlns:p14="http://schemas.microsoft.com/office/powerpoint/2010/main" val="4262708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30576FF-98B7-B296-216A-A146E61709B9}"/>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Aspect ondulatoire et particulaire de la lumière</a:t>
            </a:r>
            <a:endParaRPr lang="fr-FR" sz="3200" dirty="0"/>
          </a:p>
        </p:txBody>
      </p:sp>
      <p:sp>
        <p:nvSpPr>
          <p:cNvPr id="5" name="ZoneTexte 4">
            <a:extLst>
              <a:ext uri="{FF2B5EF4-FFF2-40B4-BE49-F238E27FC236}">
                <a16:creationId xmlns:a16="http://schemas.microsoft.com/office/drawing/2014/main" id="{400D3DB2-C9FD-BE74-9ED7-B4CE297F322A}"/>
              </a:ext>
            </a:extLst>
          </p:cNvPr>
          <p:cNvSpPr txBox="1"/>
          <p:nvPr/>
        </p:nvSpPr>
        <p:spPr>
          <a:xfrm>
            <a:off x="1622" y="724678"/>
            <a:ext cx="12190378"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lumière présente deux aspects, à priori contradictoires: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Image">
            <a:extLst>
              <a:ext uri="{FF2B5EF4-FFF2-40B4-BE49-F238E27FC236}">
                <a16:creationId xmlns:a16="http://schemas.microsoft.com/office/drawing/2014/main" id="{0E778BCF-486F-B7F2-6136-E8D6A04C9161}"/>
              </a:ext>
            </a:extLst>
          </p:cNvPr>
          <p:cNvPicPr>
            <a:picLocks noChangeAspect="1"/>
          </p:cNvPicPr>
          <p:nvPr/>
        </p:nvPicPr>
        <p:blipFill rotWithShape="1">
          <a:blip r:embed="rId2">
            <a:extLst>
              <a:ext uri="{28A0092B-C50C-407E-A947-70E740481C1C}">
                <a14:useLocalDpi xmlns:a14="http://schemas.microsoft.com/office/drawing/2010/main" val="0"/>
              </a:ext>
            </a:extLst>
          </a:blip>
          <a:srcRect l="9926" r="7439"/>
          <a:stretch/>
        </p:blipFill>
        <p:spPr bwMode="auto">
          <a:xfrm>
            <a:off x="6131544" y="1348338"/>
            <a:ext cx="6060456" cy="5033007"/>
          </a:xfrm>
          <a:prstGeom prst="rect">
            <a:avLst/>
          </a:prstGeom>
          <a:noFill/>
          <a:ln>
            <a:noFill/>
          </a:ln>
        </p:spPr>
      </p:pic>
      <p:sp>
        <p:nvSpPr>
          <p:cNvPr id="8" name="ZoneTexte 7">
            <a:extLst>
              <a:ext uri="{FF2B5EF4-FFF2-40B4-BE49-F238E27FC236}">
                <a16:creationId xmlns:a16="http://schemas.microsoft.com/office/drawing/2014/main" id="{A4B292FE-DA6E-2C32-24EE-82FE7CB2FCC2}"/>
              </a:ext>
            </a:extLst>
          </p:cNvPr>
          <p:cNvSpPr txBox="1"/>
          <p:nvPr/>
        </p:nvSpPr>
        <p:spPr>
          <a:xfrm>
            <a:off x="0" y="1669353"/>
            <a:ext cx="6143016" cy="4420890"/>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D'une part, elle présente un aspect ondulatoire qui permet d'interpréter certaines expériences comme la diffraction de la lumière par des obstacles ou des ouvertures.</a:t>
            </a:r>
          </a:p>
          <a:p>
            <a:pPr marL="342900" lvl="0" indent="-342900" algn="just">
              <a:lnSpc>
                <a:spcPct val="107000"/>
              </a:lnSpc>
              <a:buFont typeface="Symbol" panose="05050102010706020507" pitchFamily="18"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D'autre part elle présente un aspect corpusculaire qui permet d'interpréter d'autres expériences comme l'effet photoélectrique.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767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030DAE0-787D-2375-247A-CE992F2F9FAD}"/>
              </a:ext>
            </a:extLst>
          </p:cNvPr>
          <p:cNvSpPr txBox="1"/>
          <p:nvPr/>
        </p:nvSpPr>
        <p:spPr>
          <a:xfrm>
            <a:off x="1622" y="0"/>
            <a:ext cx="12190378"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Physique Quantique permet de concilier ces deux aspects corpusculaire et ondulatoire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L'observation des phénomènes de diffraction et d'interférences nous permettent d'affirmer que la lumière est une onde.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10;&#10;Description générée automatiquement">
            <a:extLst>
              <a:ext uri="{FF2B5EF4-FFF2-40B4-BE49-F238E27FC236}">
                <a16:creationId xmlns:a16="http://schemas.microsoft.com/office/drawing/2014/main" id="{BBA55650-EC6E-0A09-B076-F7AFC7FE89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0" y="2350600"/>
            <a:ext cx="4494179" cy="4453017"/>
          </a:xfrm>
          <a:prstGeom prst="rect">
            <a:avLst/>
          </a:prstGeom>
          <a:noFill/>
          <a:ln>
            <a:noFill/>
          </a:ln>
        </p:spPr>
      </p:pic>
      <p:pic>
        <p:nvPicPr>
          <p:cNvPr id="5" name="Image 4">
            <a:extLst>
              <a:ext uri="{FF2B5EF4-FFF2-40B4-BE49-F238E27FC236}">
                <a16:creationId xmlns:a16="http://schemas.microsoft.com/office/drawing/2014/main" id="{90768E4B-FEAA-7CE2-1BDD-61604E7FC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558" y="2350599"/>
            <a:ext cx="7415851" cy="4453017"/>
          </a:xfrm>
          <a:prstGeom prst="rect">
            <a:avLst/>
          </a:prstGeom>
          <a:noFill/>
          <a:ln>
            <a:noFill/>
          </a:ln>
        </p:spPr>
      </p:pic>
    </p:spTree>
    <p:extLst>
      <p:ext uri="{BB962C8B-B14F-4D97-AF65-F5344CB8AC3E}">
        <p14:creationId xmlns:p14="http://schemas.microsoft.com/office/powerpoint/2010/main" val="3022965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64442E8-A4FD-DE6F-D042-351C4A909635}"/>
              </a:ext>
            </a:extLst>
          </p:cNvPr>
          <p:cNvSpPr txBox="1"/>
          <p:nvPr/>
        </p:nvSpPr>
        <p:spPr>
          <a:xfrm>
            <a:off x="1622" y="0"/>
            <a:ext cx="12190378" cy="469167"/>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L'énergie E d'un photon (OEM) est donnée par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585C609-B2D3-3BD4-8731-F107E913FA47}"/>
              </a:ext>
            </a:extLst>
          </p:cNvPr>
          <p:cNvSpPr txBox="1"/>
          <p:nvPr/>
        </p:nvSpPr>
        <p:spPr>
          <a:xfrm>
            <a:off x="0" y="2344919"/>
            <a:ext cx="12190378"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vide, l'onde associée au photon d'énergie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 une longueur d'onde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telle 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C083017-55BA-E818-C59A-CFA4CB4DEE52}"/>
              </a:ext>
            </a:extLst>
          </p:cNvPr>
          <p:cNvSpPr txBox="1"/>
          <p:nvPr/>
        </p:nvSpPr>
        <p:spPr>
          <a:xfrm>
            <a:off x="0" y="6388833"/>
            <a:ext cx="12190378" cy="469167"/>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Plus la longueur d'onde est grande plus l'énergie est faible.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24AD3803-4131-1B13-A8AD-718C060937A5}"/>
              </a:ext>
            </a:extLst>
          </p:cNvPr>
          <p:cNvGraphicFramePr>
            <a:graphicFrameLocks noGrp="1"/>
          </p:cNvGraphicFramePr>
          <p:nvPr>
            <p:extLst>
              <p:ext uri="{D42A27DB-BD31-4B8C-83A1-F6EECF244321}">
                <p14:modId xmlns:p14="http://schemas.microsoft.com/office/powerpoint/2010/main" val="2551473820"/>
              </p:ext>
            </p:extLst>
          </p:nvPr>
        </p:nvGraphicFramePr>
        <p:xfrm>
          <a:off x="2077260" y="587623"/>
          <a:ext cx="8035857" cy="1545400"/>
        </p:xfrm>
        <a:graphic>
          <a:graphicData uri="http://schemas.openxmlformats.org/drawingml/2006/table">
            <a:tbl>
              <a:tblPr firstRow="1" firstCol="1" bandRow="1">
                <a:tableStyleId>{5C22544A-7EE6-4342-B048-85BDC9FD1C3A}</a:tableStyleId>
              </a:tblPr>
              <a:tblGrid>
                <a:gridCol w="1896894">
                  <a:extLst>
                    <a:ext uri="{9D8B030D-6E8A-4147-A177-3AD203B41FA5}">
                      <a16:colId xmlns:a16="http://schemas.microsoft.com/office/drawing/2014/main" val="616466521"/>
                    </a:ext>
                  </a:extLst>
                </a:gridCol>
                <a:gridCol w="6138963">
                  <a:extLst>
                    <a:ext uri="{9D8B030D-6E8A-4147-A177-3AD203B41FA5}">
                      <a16:colId xmlns:a16="http://schemas.microsoft.com/office/drawing/2014/main" val="4189765069"/>
                    </a:ext>
                  </a:extLst>
                </a:gridCol>
              </a:tblGrid>
              <a:tr h="0">
                <a:tc>
                  <a:txBody>
                    <a:bodyPr/>
                    <a:lstStyle/>
                    <a:p>
                      <a:pPr algn="ctr">
                        <a:lnSpc>
                          <a:spcPct val="107000"/>
                        </a:lnSpc>
                        <a:spcAft>
                          <a:spcPts val="800"/>
                        </a:spcAft>
                      </a:pPr>
                      <a:r>
                        <a:rPr lang="fr-FR" sz="3200" dirty="0">
                          <a:effectLst/>
                          <a:latin typeface="Comic Sans MS" panose="030F0702030302020204" pitchFamily="66" charset="0"/>
                        </a:rPr>
                        <a:t>E = </a:t>
                      </a:r>
                      <a:r>
                        <a:rPr lang="fr-FR" sz="3200" dirty="0" err="1">
                          <a:effectLst/>
                          <a:latin typeface="Comic Sans MS" panose="030F0702030302020204" pitchFamily="66" charset="0"/>
                        </a:rPr>
                        <a:t>h.</a:t>
                      </a:r>
                      <a:r>
                        <a:rPr lang="fr-FR" sz="3200" dirty="0" err="1">
                          <a:effectLst/>
                          <a:latin typeface="Symbol" panose="05050102010706020507" pitchFamily="18" charset="2"/>
                        </a:rPr>
                        <a:t>n</a:t>
                      </a:r>
                      <a:endParaRPr lang="fr-FR" sz="3200" dirty="0">
                        <a:effectLst/>
                        <a:latin typeface="Symbol" panose="05050102010706020507" pitchFamily="18" charset="2"/>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800" dirty="0">
                          <a:effectLst/>
                          <a:latin typeface="Comic Sans MS" panose="030F0702030302020204" pitchFamily="66" charset="0"/>
                        </a:rPr>
                        <a:t>E: Energie (J)</a:t>
                      </a:r>
                    </a:p>
                    <a:p>
                      <a:pPr>
                        <a:lnSpc>
                          <a:spcPct val="107000"/>
                        </a:lnSpc>
                        <a:spcAft>
                          <a:spcPts val="800"/>
                        </a:spcAft>
                      </a:pPr>
                      <a:r>
                        <a:rPr lang="fr-FR" sz="2800" dirty="0">
                          <a:effectLst/>
                          <a:latin typeface="Comic Sans MS" panose="030F0702030302020204" pitchFamily="66" charset="0"/>
                        </a:rPr>
                        <a:t>h: Constante de Planck (</a:t>
                      </a:r>
                      <a:r>
                        <a:rPr lang="fr-FR" sz="2800" dirty="0" err="1">
                          <a:effectLst/>
                          <a:latin typeface="Comic Sans MS" panose="030F0702030302020204" pitchFamily="66" charset="0"/>
                        </a:rPr>
                        <a:t>J.s</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n</a:t>
                      </a:r>
                      <a:r>
                        <a:rPr lang="fr-FR" sz="2800" dirty="0">
                          <a:effectLst/>
                          <a:latin typeface="Comic Sans MS" panose="030F0702030302020204" pitchFamily="66" charset="0"/>
                        </a:rPr>
                        <a:t>: Fréquence de l'onde (Hz)</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3813006"/>
                  </a:ext>
                </a:extLst>
              </a:tr>
            </a:tbl>
          </a:graphicData>
        </a:graphic>
      </p:graphicFrame>
      <mc:AlternateContent xmlns:mc="http://schemas.openxmlformats.org/markup-compatibility/2006" xmlns:a14="http://schemas.microsoft.com/office/drawing/2010/main">
        <mc:Choice Requires="a14">
          <p:graphicFrame>
            <p:nvGraphicFramePr>
              <p:cNvPr id="9" name="Tableau 8">
                <a:extLst>
                  <a:ext uri="{FF2B5EF4-FFF2-40B4-BE49-F238E27FC236}">
                    <a16:creationId xmlns:a16="http://schemas.microsoft.com/office/drawing/2014/main" id="{FF001002-E117-B449-A749-48A1051A7939}"/>
                  </a:ext>
                </a:extLst>
              </p:cNvPr>
              <p:cNvGraphicFramePr>
                <a:graphicFrameLocks noGrp="1"/>
              </p:cNvGraphicFramePr>
              <p:nvPr>
                <p:extLst>
                  <p:ext uri="{D42A27DB-BD31-4B8C-83A1-F6EECF244321}">
                    <p14:modId xmlns:p14="http://schemas.microsoft.com/office/powerpoint/2010/main" val="1429741254"/>
                  </p:ext>
                </p:extLst>
              </p:nvPr>
            </p:nvGraphicFramePr>
            <p:xfrm>
              <a:off x="483139" y="3209258"/>
              <a:ext cx="11224097" cy="2661730"/>
            </p:xfrm>
            <a:graphic>
              <a:graphicData uri="http://schemas.openxmlformats.org/drawingml/2006/table">
                <a:tbl>
                  <a:tblPr firstRow="1" firstCol="1" bandRow="1">
                    <a:tableStyleId>{5C22544A-7EE6-4342-B048-85BDC9FD1C3A}</a:tableStyleId>
                  </a:tblPr>
                  <a:tblGrid>
                    <a:gridCol w="2963137">
                      <a:extLst>
                        <a:ext uri="{9D8B030D-6E8A-4147-A177-3AD203B41FA5}">
                          <a16:colId xmlns:a16="http://schemas.microsoft.com/office/drawing/2014/main" val="642659002"/>
                        </a:ext>
                      </a:extLst>
                    </a:gridCol>
                    <a:gridCol w="8260960">
                      <a:extLst>
                        <a:ext uri="{9D8B030D-6E8A-4147-A177-3AD203B41FA5}">
                          <a16:colId xmlns:a16="http://schemas.microsoft.com/office/drawing/2014/main" val="3468330744"/>
                        </a:ext>
                      </a:extLst>
                    </a:gridCol>
                  </a:tblGrid>
                  <a:tr h="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a:effectLst/>
                                    <a:latin typeface="Comic Sans MS" panose="030F0702030302020204" pitchFamily="66" charset="0"/>
                                  </a:rPr>
                                  <m:t>E</m:t>
                                </m:r>
                                <m:r>
                                  <m:rPr>
                                    <m:nor/>
                                  </m:rPr>
                                  <a:rPr lang="fr-FR" sz="3200">
                                    <a:effectLst/>
                                    <a:latin typeface="Comic Sans MS" panose="030F0702030302020204" pitchFamily="66" charset="0"/>
                                  </a:rPr>
                                  <m:t> = </m:t>
                                </m:r>
                                <m:r>
                                  <m:rPr>
                                    <m:nor/>
                                  </m:rPr>
                                  <a:rPr lang="fr-FR" sz="3200">
                                    <a:effectLst/>
                                    <a:latin typeface="Comic Sans MS" panose="030F0702030302020204" pitchFamily="66" charset="0"/>
                                  </a:rPr>
                                  <m:t>h</m:t>
                                </m:r>
                                <m:r>
                                  <m:rPr>
                                    <m:nor/>
                                  </m:rPr>
                                  <a:rPr lang="fr-FR" sz="3200">
                                    <a:effectLst/>
                                    <a:latin typeface="Comic Sans MS" panose="030F0702030302020204" pitchFamily="66" charset="0"/>
                                  </a:rPr>
                                  <m:t>.</m:t>
                                </m:r>
                                <m:r>
                                  <m:rPr>
                                    <m:nor/>
                                  </m:rPr>
                                  <a:rPr lang="fr-FR" sz="3200">
                                    <a:effectLst/>
                                    <a:latin typeface="Symbol" panose="05050102010706020507" pitchFamily="18" charset="2"/>
                                  </a:rPr>
                                  <m:t>n</m:t>
                                </m:r>
                                <m:r>
                                  <m:rPr>
                                    <m:nor/>
                                  </m:rPr>
                                  <a:rPr lang="fr-FR" sz="3200">
                                    <a:effectLst/>
                                    <a:latin typeface="Comic Sans MS" panose="030F0702030302020204" pitchFamily="66" charset="0"/>
                                  </a:rPr>
                                  <m:t> = </m:t>
                                </m:r>
                                <m:r>
                                  <m:rPr>
                                    <m:nor/>
                                  </m:rPr>
                                  <a:rPr lang="fr-FR" sz="3200">
                                    <a:effectLst/>
                                    <a:latin typeface="Comic Sans MS" panose="030F0702030302020204" pitchFamily="66" charset="0"/>
                                  </a:rPr>
                                  <m:t>h</m:t>
                                </m:r>
                                <m:r>
                                  <m:rPr>
                                    <m:nor/>
                                  </m:rPr>
                                  <a:rPr lang="fr-FR" sz="3200">
                                    <a:effectLst/>
                                    <a:latin typeface="Comic Sans MS" panose="030F0702030302020204" pitchFamily="66" charset="0"/>
                                  </a:rPr>
                                  <m:t>.</m:t>
                                </m:r>
                                <m:f>
                                  <m:fPr>
                                    <m:ctrlPr>
                                      <a:rPr lang="fr-FR" sz="3200" i="1">
                                        <a:effectLst/>
                                        <a:latin typeface="Cambria Math" panose="02040503050406030204" pitchFamily="18" charset="0"/>
                                      </a:rPr>
                                    </m:ctrlPr>
                                  </m:fPr>
                                  <m:num>
                                    <m:r>
                                      <m:rPr>
                                        <m:nor/>
                                      </m:rPr>
                                      <a:rPr lang="fr-FR" sz="3200">
                                        <a:effectLst/>
                                        <a:latin typeface="Comic Sans MS" panose="030F0702030302020204" pitchFamily="66" charset="0"/>
                                      </a:rPr>
                                      <m:t>c</m:t>
                                    </m:r>
                                  </m:num>
                                  <m:den>
                                    <m:r>
                                      <m:rPr>
                                        <m:nor/>
                                      </m:rPr>
                                      <a:rPr lang="fr-FR" sz="3200">
                                        <a:effectLst/>
                                        <a:latin typeface="Symbol" panose="05050102010706020507" pitchFamily="18" charset="2"/>
                                      </a:rPr>
                                      <m:t>l</m:t>
                                    </m:r>
                                  </m:den>
                                </m:f>
                              </m:oMath>
                            </m:oMathPara>
                          </a14:m>
                          <a:endParaRPr lang="fr-FR" sz="3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800" dirty="0">
                              <a:effectLst/>
                              <a:latin typeface="Comic Sans MS" panose="030F0702030302020204" pitchFamily="66" charset="0"/>
                            </a:rPr>
                            <a:t>E: Energie (J)</a:t>
                          </a:r>
                        </a:p>
                        <a:p>
                          <a:pPr>
                            <a:lnSpc>
                              <a:spcPct val="107000"/>
                            </a:lnSpc>
                            <a:spcAft>
                              <a:spcPts val="800"/>
                            </a:spcAft>
                          </a:pPr>
                          <a:r>
                            <a:rPr lang="fr-FR" sz="2800" dirty="0">
                              <a:effectLst/>
                              <a:latin typeface="Comic Sans MS" panose="030F0702030302020204" pitchFamily="66" charset="0"/>
                            </a:rPr>
                            <a:t>h: Constante de Planck (</a:t>
                          </a:r>
                          <a:r>
                            <a:rPr lang="fr-FR" sz="2800" dirty="0" err="1">
                              <a:effectLst/>
                              <a:latin typeface="Comic Sans MS" panose="030F0702030302020204" pitchFamily="66" charset="0"/>
                            </a:rPr>
                            <a:t>J.s</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n</a:t>
                          </a:r>
                          <a:r>
                            <a:rPr lang="fr-FR" sz="2800" dirty="0">
                              <a:effectLst/>
                              <a:latin typeface="Comic Sans MS" panose="030F0702030302020204" pitchFamily="66" charset="0"/>
                            </a:rPr>
                            <a:t>: Fréquence de l'onde (Hz)</a:t>
                          </a:r>
                        </a:p>
                        <a:p>
                          <a:pPr>
                            <a:lnSpc>
                              <a:spcPct val="107000"/>
                            </a:lnSpc>
                            <a:spcAft>
                              <a:spcPts val="800"/>
                            </a:spcAft>
                          </a:pPr>
                          <a:r>
                            <a:rPr lang="fr-FR" sz="2800" dirty="0">
                              <a:effectLst/>
                              <a:latin typeface="Comic Sans MS" panose="030F0702030302020204" pitchFamily="66" charset="0"/>
                            </a:rPr>
                            <a:t>c: Célérité de la lumière dans le vide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703959"/>
                      </a:ext>
                    </a:extLst>
                  </a:tr>
                </a:tbl>
              </a:graphicData>
            </a:graphic>
          </p:graphicFrame>
        </mc:Choice>
        <mc:Fallback xmlns="">
          <p:graphicFrame>
            <p:nvGraphicFramePr>
              <p:cNvPr id="9" name="Tableau 8">
                <a:extLst>
                  <a:ext uri="{FF2B5EF4-FFF2-40B4-BE49-F238E27FC236}">
                    <a16:creationId xmlns:a16="http://schemas.microsoft.com/office/drawing/2014/main" id="{FF001002-E117-B449-A749-48A1051A7939}"/>
                  </a:ext>
                </a:extLst>
              </p:cNvPr>
              <p:cNvGraphicFramePr>
                <a:graphicFrameLocks noGrp="1"/>
              </p:cNvGraphicFramePr>
              <p:nvPr>
                <p:extLst>
                  <p:ext uri="{D42A27DB-BD31-4B8C-83A1-F6EECF244321}">
                    <p14:modId xmlns:p14="http://schemas.microsoft.com/office/powerpoint/2010/main" val="1429741254"/>
                  </p:ext>
                </p:extLst>
              </p:nvPr>
            </p:nvGraphicFramePr>
            <p:xfrm>
              <a:off x="483139" y="3209258"/>
              <a:ext cx="11224097" cy="2661730"/>
            </p:xfrm>
            <a:graphic>
              <a:graphicData uri="http://schemas.openxmlformats.org/drawingml/2006/table">
                <a:tbl>
                  <a:tblPr firstRow="1" firstCol="1" bandRow="1">
                    <a:tableStyleId>{5C22544A-7EE6-4342-B048-85BDC9FD1C3A}</a:tableStyleId>
                  </a:tblPr>
                  <a:tblGrid>
                    <a:gridCol w="2963137">
                      <a:extLst>
                        <a:ext uri="{9D8B030D-6E8A-4147-A177-3AD203B41FA5}">
                          <a16:colId xmlns:a16="http://schemas.microsoft.com/office/drawing/2014/main" val="642659002"/>
                        </a:ext>
                      </a:extLst>
                    </a:gridCol>
                    <a:gridCol w="8260960">
                      <a:extLst>
                        <a:ext uri="{9D8B030D-6E8A-4147-A177-3AD203B41FA5}">
                          <a16:colId xmlns:a16="http://schemas.microsoft.com/office/drawing/2014/main" val="3468330744"/>
                        </a:ext>
                      </a:extLst>
                    </a:gridCol>
                  </a:tblGrid>
                  <a:tr h="2661730">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3881" r="-279012" b="-7991"/>
                          </a:stretch>
                        </a:blipFill>
                      </a:tcPr>
                    </a:tc>
                    <a:tc>
                      <a:txBody>
                        <a:bodyPr/>
                        <a:lstStyle/>
                        <a:p>
                          <a:pPr>
                            <a:lnSpc>
                              <a:spcPct val="107000"/>
                            </a:lnSpc>
                            <a:spcAft>
                              <a:spcPts val="800"/>
                            </a:spcAft>
                          </a:pPr>
                          <a:r>
                            <a:rPr lang="fr-FR" sz="2800" dirty="0">
                              <a:effectLst/>
                              <a:latin typeface="Comic Sans MS" panose="030F0702030302020204" pitchFamily="66" charset="0"/>
                            </a:rPr>
                            <a:t>E: Energie (J)</a:t>
                          </a:r>
                        </a:p>
                        <a:p>
                          <a:pPr>
                            <a:lnSpc>
                              <a:spcPct val="107000"/>
                            </a:lnSpc>
                            <a:spcAft>
                              <a:spcPts val="800"/>
                            </a:spcAft>
                          </a:pPr>
                          <a:r>
                            <a:rPr lang="fr-FR" sz="2800" dirty="0">
                              <a:effectLst/>
                              <a:latin typeface="Comic Sans MS" panose="030F0702030302020204" pitchFamily="66" charset="0"/>
                            </a:rPr>
                            <a:t>h: Constante de Planck (</a:t>
                          </a:r>
                          <a:r>
                            <a:rPr lang="fr-FR" sz="2800" dirty="0" err="1">
                              <a:effectLst/>
                              <a:latin typeface="Comic Sans MS" panose="030F0702030302020204" pitchFamily="66" charset="0"/>
                            </a:rPr>
                            <a:t>J.s</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n</a:t>
                          </a:r>
                          <a:r>
                            <a:rPr lang="fr-FR" sz="2800" dirty="0">
                              <a:effectLst/>
                              <a:latin typeface="Comic Sans MS" panose="030F0702030302020204" pitchFamily="66" charset="0"/>
                            </a:rPr>
                            <a:t>: Fréquence de l'onde (Hz)</a:t>
                          </a:r>
                        </a:p>
                        <a:p>
                          <a:pPr>
                            <a:lnSpc>
                              <a:spcPct val="107000"/>
                            </a:lnSpc>
                            <a:spcAft>
                              <a:spcPts val="800"/>
                            </a:spcAft>
                          </a:pPr>
                          <a:r>
                            <a:rPr lang="fr-FR" sz="2800" dirty="0">
                              <a:effectLst/>
                              <a:latin typeface="Comic Sans MS" panose="030F0702030302020204" pitchFamily="66" charset="0"/>
                            </a:rPr>
                            <a:t>c: Célérité de la lumière dans le vide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703959"/>
                      </a:ext>
                    </a:extLst>
                  </a:tr>
                </a:tbl>
              </a:graphicData>
            </a:graphic>
          </p:graphicFrame>
        </mc:Fallback>
      </mc:AlternateContent>
    </p:spTree>
    <p:extLst>
      <p:ext uri="{BB962C8B-B14F-4D97-AF65-F5344CB8AC3E}">
        <p14:creationId xmlns:p14="http://schemas.microsoft.com/office/powerpoint/2010/main" val="2040737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2230FBB-E534-C44E-00D4-DB24202BB146}"/>
              </a:ext>
            </a:extLst>
          </p:cNvPr>
          <p:cNvSpPr txBox="1"/>
          <p:nvPr/>
        </p:nvSpPr>
        <p:spPr>
          <a:xfrm>
            <a:off x="0" y="0"/>
            <a:ext cx="12192000" cy="86203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peut calculer l'énergie des rayonnements rouge et bleu, se déplaçant dans le vide, de longueur d'onde </a:t>
            </a:r>
            <a:r>
              <a:rPr lang="fr-FR" sz="2400"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4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rouge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=720nm, </a:t>
            </a:r>
            <a:r>
              <a:rPr lang="fr-FR" sz="2400"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4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bleu</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=450nm.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20ADF719-E029-1BEA-9A75-F70CB3DAAB29}"/>
                  </a:ext>
                </a:extLst>
              </p:cNvPr>
              <p:cNvSpPr txBox="1"/>
              <p:nvPr/>
            </p:nvSpPr>
            <p:spPr>
              <a:xfrm>
                <a:off x="12156" y="1051726"/>
                <a:ext cx="12179844" cy="2245936"/>
              </a:xfrm>
              <a:prstGeom prst="rect">
                <a:avLst/>
              </a:prstGeom>
              <a:noFill/>
            </p:spPr>
            <p:txBody>
              <a:bodyPr wrap="square">
                <a:spAutoFit/>
              </a:bodyPr>
              <a:lstStyle/>
              <a:p>
                <a:pPr algn="just">
                  <a:lnSpc>
                    <a:spcPct val="107000"/>
                  </a:lnSpc>
                  <a:spcAft>
                    <a:spcPts val="800"/>
                  </a:spcAft>
                </a:pPr>
                <a14:m>
                  <m:oMath xmlns:m="http://schemas.openxmlformats.org/officeDocument/2006/math">
                    <m:sSub>
                      <m:sSubPr>
                        <m:ctrlPr>
                          <a:rPr lang="fr-FR"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rouge</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h</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n</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rouge</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h</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m:t>
                        </m:r>
                      </m:num>
                      <m:den>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l</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rouge</m:t>
                            </m:r>
                          </m:sub>
                        </m:sSub>
                      </m:den>
                    </m:f>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6,63.</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−34</m:t>
                        </m:r>
                      </m:sup>
                    </m:s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3,0.</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8</m:t>
                            </m:r>
                          </m:sup>
                        </m:sSup>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722.</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−9</m:t>
                            </m:r>
                          </m:sup>
                        </m:sSup>
                      </m:den>
                    </m:f>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2,76.</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−19</m:t>
                        </m:r>
                      </m:sup>
                    </m:s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J</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bleu</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h</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n</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bleu</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h</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m:t>
                          </m:r>
                        </m:num>
                        <m:den>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l</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bleu</m:t>
                              </m:r>
                            </m:sub>
                          </m:sSub>
                        </m:den>
                      </m:f>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6,63.</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−34</m:t>
                          </m:r>
                        </m:sup>
                      </m:s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3,0.</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8</m:t>
                              </m:r>
                            </m:sup>
                          </m:sSup>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450.</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−9</m:t>
                              </m:r>
                            </m:sup>
                          </m:sSup>
                        </m:den>
                      </m:f>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4,42.</m:t>
                      </m:r>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−19</m:t>
                          </m:r>
                        </m:sup>
                      </m:sSup>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J</m:t>
                      </m:r>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20ADF719-E029-1BEA-9A75-F70CB3DAAB29}"/>
                  </a:ext>
                </a:extLst>
              </p:cNvPr>
              <p:cNvSpPr txBox="1">
                <a:spLocks noRot="1" noChangeAspect="1" noMove="1" noResize="1" noEditPoints="1" noAdjustHandles="1" noChangeArrowheads="1" noChangeShapeType="1" noTextEdit="1"/>
              </p:cNvSpPr>
              <p:nvPr/>
            </p:nvSpPr>
            <p:spPr>
              <a:xfrm>
                <a:off x="12156" y="1051726"/>
                <a:ext cx="12179844" cy="2245936"/>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659DFB0D-E673-2D5B-CAAE-50A14DC871EE}"/>
                  </a:ext>
                </a:extLst>
              </p:cNvPr>
              <p:cNvSpPr txBox="1"/>
              <p:nvPr/>
            </p:nvSpPr>
            <p:spPr>
              <a:xfrm>
                <a:off x="12156" y="5169202"/>
                <a:ext cx="12179844" cy="563167"/>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fr-FR"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rouge</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1,73</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eV</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bleu</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2,76</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eV</m:t>
                    </m:r>
                  </m:oMath>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659DFB0D-E673-2D5B-CAAE-50A14DC871EE}"/>
                  </a:ext>
                </a:extLst>
              </p:cNvPr>
              <p:cNvSpPr txBox="1">
                <a:spLocks noRot="1" noChangeAspect="1" noMove="1" noResize="1" noEditPoints="1" noAdjustHandles="1" noChangeArrowheads="1" noChangeShapeType="1" noTextEdit="1"/>
              </p:cNvSpPr>
              <p:nvPr/>
            </p:nvSpPr>
            <p:spPr>
              <a:xfrm>
                <a:off x="12156" y="5169202"/>
                <a:ext cx="12179844" cy="563167"/>
              </a:xfrm>
              <a:prstGeom prst="rect">
                <a:avLst/>
              </a:prstGeom>
              <a:blipFill>
                <a:blip r:embed="rId3"/>
                <a:stretch>
                  <a:fillRect t="-2174" b="-1413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0197ABB5-02B1-214E-F444-C285AED3CBBD}"/>
              </a:ext>
            </a:extLst>
          </p:cNvPr>
          <p:cNvSpPr txBox="1"/>
          <p:nvPr/>
        </p:nvSpPr>
        <p:spPr>
          <a:xfrm>
            <a:off x="0" y="3993205"/>
            <a:ext cx="12110936" cy="461665"/>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C’est-à-</a:t>
            </a:r>
            <a:r>
              <a:rPr lang="fr-FR" sz="2400" dirty="0">
                <a:latin typeface="Comic Sans MS" panose="030F0702030302020204" pitchFamily="66" charset="0"/>
                <a:ea typeface="Times New Roman" panose="02020603050405020304" pitchFamily="18" charset="0"/>
                <a:cs typeface="Times New Roman" panose="02020603050405020304" pitchFamily="18" charset="0"/>
              </a:rPr>
              <a:t>dire en prenant des unités plus adaptées en eV (1eV = 1,6.10-19 J):</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p>
        </p:txBody>
      </p:sp>
    </p:spTree>
    <p:extLst>
      <p:ext uri="{BB962C8B-B14F-4D97-AF65-F5344CB8AC3E}">
        <p14:creationId xmlns:p14="http://schemas.microsoft.com/office/powerpoint/2010/main" val="269911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B281CBF-EFBC-2C71-E83A-CD93B138C8DF}"/>
              </a:ext>
            </a:extLst>
          </p:cNvPr>
          <p:cNvSpPr txBox="1"/>
          <p:nvPr/>
        </p:nvSpPr>
        <p:spPr>
          <a:xfrm>
            <a:off x="9729" y="735955"/>
            <a:ext cx="7904285" cy="538609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Ernest Rutherford (1871-1937)</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fr-FR" sz="28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C'est en 1911 qu'il fait sa plus grande contribution à la science en découvrant le noyau atomique.</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avait observé qu'en bombardant une fine feuille de mica avec des particules alpha, on obtenait une déflexion de ces particules</a:t>
            </a:r>
            <a:r>
              <a:rPr lang="fr-FR" sz="2400" dirty="0">
                <a:latin typeface="Comic Sans MS" panose="030F0702030302020204" pitchFamily="66" charset="0"/>
                <a:ea typeface="Calibri" panose="020F0502020204030204" pitchFamily="34" charset="0"/>
                <a:cs typeface="Times New Roman" panose="02020603050405020304" pitchFamily="18" charset="0"/>
              </a:rPr>
              <a:t>.</a:t>
            </a: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Rutherford émet alors l'hypothèse qu'au centre de l'atome devait se trouver un "noyau" contenant presque toute la masse et toute la charge positive de l'atome, les électrons déterminant en fait la taille de l'atome.</a:t>
            </a:r>
            <a:endParaRPr lang="fr-FR" sz="2400" dirty="0"/>
          </a:p>
        </p:txBody>
      </p:sp>
      <p:pic>
        <p:nvPicPr>
          <p:cNvPr id="4" name="Picture 18">
            <a:extLst>
              <a:ext uri="{FF2B5EF4-FFF2-40B4-BE49-F238E27FC236}">
                <a16:creationId xmlns:a16="http://schemas.microsoft.com/office/drawing/2014/main" id="{7A4FF6B8-400B-9A41-EE2D-24DACF0836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4518" y="1201086"/>
            <a:ext cx="3420000" cy="4455828"/>
          </a:xfrm>
          <a:prstGeom prst="rect">
            <a:avLst/>
          </a:prstGeom>
          <a:noFill/>
        </p:spPr>
      </p:pic>
    </p:spTree>
    <p:extLst>
      <p:ext uri="{BB962C8B-B14F-4D97-AF65-F5344CB8AC3E}">
        <p14:creationId xmlns:p14="http://schemas.microsoft.com/office/powerpoint/2010/main" val="2891525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0C7D09F-0CEB-3ABE-F483-F73454B9C331}"/>
              </a:ext>
            </a:extLst>
          </p:cNvPr>
          <p:cNvSpPr txBox="1"/>
          <p:nvPr/>
        </p:nvSpPr>
        <p:spPr>
          <a:xfrm>
            <a:off x="0" y="0"/>
            <a:ext cx="12192000" cy="532902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L'effet photo-électrique est un des trois articles révolutionnaires qu'Albert Einstein publia il y a exactement un siècle.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lumière est quanta, c'est à dire ondes et corpuscules à la fois.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Eclairée par une lumière bleue, une plaque de métal éjecte des électrons: c’est l’effet photoélectrique.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Avec une lumière rouge, rien à faire, même en concentrant beaucoup de lumière en un point.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Cela est difficile à comprendre si l’on admet, comme tous les physiciens de l’époque, que la lumière n’est qu’une simple vibration, une onde transportant une énergie électromagnétique.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Einstein, élargissant une formule proposée par Max Planck en 1900, a attribué à la lumière une double nature: onde et corpuscule.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0570209-8C7C-66B3-08C3-41B883C40383}"/>
              </a:ext>
            </a:extLst>
          </p:cNvPr>
          <p:cNvSpPr txBox="1"/>
          <p:nvPr/>
        </p:nvSpPr>
        <p:spPr>
          <a:xfrm>
            <a:off x="1622" y="5533305"/>
            <a:ext cx="12190377" cy="864339"/>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L'énergie de la lumière est transportée par des photons qui présentent un aspect particulaire et ondulatoire.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247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Illustration : L’effet photoélectrique">
            <a:extLst>
              <a:ext uri="{FF2B5EF4-FFF2-40B4-BE49-F238E27FC236}">
                <a16:creationId xmlns:a16="http://schemas.microsoft.com/office/drawing/2014/main" id="{533FA0D2-6091-5DC1-2FC8-6F590EBE1D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1779" y="-1"/>
            <a:ext cx="4040221" cy="2878929"/>
          </a:xfrm>
          <a:prstGeom prst="rect">
            <a:avLst/>
          </a:prstGeom>
          <a:noFill/>
          <a:ln>
            <a:noFill/>
          </a:ln>
        </p:spPr>
      </p:pic>
      <p:pic>
        <p:nvPicPr>
          <p:cNvPr id="3" name="Image 2">
            <a:extLst>
              <a:ext uri="{FF2B5EF4-FFF2-40B4-BE49-F238E27FC236}">
                <a16:creationId xmlns:a16="http://schemas.microsoft.com/office/drawing/2014/main" id="{00C89854-8FBC-C494-852C-2173397F8D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5683" y="3025302"/>
            <a:ext cx="3316913" cy="3614839"/>
          </a:xfrm>
          <a:prstGeom prst="rect">
            <a:avLst/>
          </a:prstGeom>
          <a:solidFill>
            <a:schemeClr val="tx1"/>
          </a:solidFill>
          <a:ln>
            <a:noFill/>
          </a:ln>
        </p:spPr>
      </p:pic>
      <p:sp>
        <p:nvSpPr>
          <p:cNvPr id="5" name="ZoneTexte 4">
            <a:extLst>
              <a:ext uri="{FF2B5EF4-FFF2-40B4-BE49-F238E27FC236}">
                <a16:creationId xmlns:a16="http://schemas.microsoft.com/office/drawing/2014/main" id="{91F03082-6EF3-39BD-2F74-DAEA773132DA}"/>
              </a:ext>
            </a:extLst>
          </p:cNvPr>
          <p:cNvSpPr txBox="1"/>
          <p:nvPr/>
        </p:nvSpPr>
        <p:spPr>
          <a:xfrm>
            <a:off x="1621" y="0"/>
            <a:ext cx="7965331"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"photon bleu", plus énergique qu’un "photon rouge" peut arracher un électron hors du métal.</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idée de "quanta" d’énergie était féconde.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98ECD6E-B911-CC9D-20CE-E756A1DC966F}"/>
              </a:ext>
            </a:extLst>
          </p:cNvPr>
          <p:cNvSpPr txBox="1"/>
          <p:nvPr/>
        </p:nvSpPr>
        <p:spPr>
          <a:xfrm>
            <a:off x="17019" y="1439463"/>
            <a:ext cx="8066666" cy="68071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Quelques années plus tard, L. De Broglie, E. Schrödinger, W. Heisenberg attribueront la même double nature aux corpuscules comme l’électron ou le proton, les composants des atomes.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Ainsi est née la "physique quantique", substrat théorique décrivant les propriétés des composants ultimes de la matière.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1905 Albert Einstein postule que la lumière est constituée d'un flux de particules appelées photons. Il explique ainsi l'effet photoélectrique mis en évidence par Hertz en 1887: la lumière est constituée de particules appelées photons.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L'énergie de la lumière est transportée par des photons qui présentent un aspect particulaire et ondulatoire.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7814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42DE0E4-A08B-8576-F93A-67AE724132BB}"/>
              </a:ext>
            </a:extLst>
          </p:cNvPr>
          <p:cNvSpPr txBox="1"/>
          <p:nvPr/>
        </p:nvSpPr>
        <p:spPr>
          <a:xfrm>
            <a:off x="1622" y="0"/>
            <a:ext cx="12190378"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Relation de Louis De Broglie</a:t>
            </a:r>
            <a:endParaRPr lang="fr-FR" sz="3200" dirty="0"/>
          </a:p>
        </p:txBody>
      </p:sp>
      <p:sp>
        <p:nvSpPr>
          <p:cNvPr id="5" name="ZoneTexte 4">
            <a:extLst>
              <a:ext uri="{FF2B5EF4-FFF2-40B4-BE49-F238E27FC236}">
                <a16:creationId xmlns:a16="http://schemas.microsoft.com/office/drawing/2014/main" id="{8FADD6E5-7ED0-9499-49BD-13807BB010F8}"/>
              </a:ext>
            </a:extLst>
          </p:cNvPr>
          <p:cNvSpPr txBox="1"/>
          <p:nvPr/>
        </p:nvSpPr>
        <p:spPr>
          <a:xfrm>
            <a:off x="0" y="584775"/>
            <a:ext cx="12192000" cy="344055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1924 L. De Broglie généralise la dualité onde particule admise pour la lumière à tous objets microscopiques (électrons, protons, neutrons..).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dualité a été mise en évidence en 1927 par l'observation du phénomène de diffraction puis, plus tard, d'interférence pour les électrons. De Broglie introduit la notion d'onde de matière.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 chaque particule en mouvement on associe une onde de matière de longueur d'onde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liée à la quantité de mouvement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particule par la relation de de Broglie suivante: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leau 5">
                <a:extLst>
                  <a:ext uri="{FF2B5EF4-FFF2-40B4-BE49-F238E27FC236}">
                    <a16:creationId xmlns:a16="http://schemas.microsoft.com/office/drawing/2014/main" id="{C167BA3B-1729-43B5-B048-EA7597146575}"/>
                  </a:ext>
                </a:extLst>
              </p:cNvPr>
              <p:cNvGraphicFramePr>
                <a:graphicFrameLocks noGrp="1"/>
              </p:cNvGraphicFramePr>
              <p:nvPr>
                <p:extLst>
                  <p:ext uri="{D42A27DB-BD31-4B8C-83A1-F6EECF244321}">
                    <p14:modId xmlns:p14="http://schemas.microsoft.com/office/powerpoint/2010/main" val="3669843893"/>
                  </p:ext>
                </p:extLst>
              </p:nvPr>
            </p:nvGraphicFramePr>
            <p:xfrm>
              <a:off x="1013298" y="4025332"/>
              <a:ext cx="10165404" cy="2661730"/>
            </p:xfrm>
            <a:graphic>
              <a:graphicData uri="http://schemas.openxmlformats.org/drawingml/2006/table">
                <a:tbl>
                  <a:tblPr firstRow="1" firstCol="1" bandRow="1">
                    <a:tableStyleId>{5C22544A-7EE6-4342-B048-85BDC9FD1C3A}</a:tableStyleId>
                  </a:tblPr>
                  <a:tblGrid>
                    <a:gridCol w="2849262">
                      <a:extLst>
                        <a:ext uri="{9D8B030D-6E8A-4147-A177-3AD203B41FA5}">
                          <a16:colId xmlns:a16="http://schemas.microsoft.com/office/drawing/2014/main" val="948387388"/>
                        </a:ext>
                      </a:extLst>
                    </a:gridCol>
                    <a:gridCol w="7316142">
                      <a:extLst>
                        <a:ext uri="{9D8B030D-6E8A-4147-A177-3AD203B41FA5}">
                          <a16:colId xmlns:a16="http://schemas.microsoft.com/office/drawing/2014/main" val="314451926"/>
                        </a:ext>
                      </a:extLst>
                    </a:gridCol>
                  </a:tblGrid>
                  <a:tr h="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a:effectLst/>
                                    <a:latin typeface="Comic Sans MS" panose="030F0702030302020204" pitchFamily="66" charset="0"/>
                                  </a:rPr>
                                  <m:t>p</m:t>
                                </m:r>
                                <m:r>
                                  <m:rPr>
                                    <m:nor/>
                                  </m:rPr>
                                  <a:rPr lang="fr-FR" sz="3200">
                                    <a:effectLst/>
                                    <a:latin typeface="Comic Sans MS" panose="030F0702030302020204" pitchFamily="66" charset="0"/>
                                  </a:rPr>
                                  <m:t> = </m:t>
                                </m:r>
                                <m:r>
                                  <m:rPr>
                                    <m:nor/>
                                  </m:rPr>
                                  <a:rPr lang="fr-FR" sz="3200">
                                    <a:effectLst/>
                                    <a:latin typeface="Comic Sans MS" panose="030F0702030302020204" pitchFamily="66" charset="0"/>
                                  </a:rPr>
                                  <m:t>m</m:t>
                                </m:r>
                                <m:r>
                                  <m:rPr>
                                    <m:nor/>
                                  </m:rPr>
                                  <a:rPr lang="fr-FR" sz="3200">
                                    <a:effectLst/>
                                    <a:latin typeface="Comic Sans MS" panose="030F0702030302020204" pitchFamily="66" charset="0"/>
                                  </a:rPr>
                                  <m:t>.</m:t>
                                </m:r>
                                <m:r>
                                  <m:rPr>
                                    <m:nor/>
                                  </m:rPr>
                                  <a:rPr lang="fr-FR" sz="3200">
                                    <a:effectLst/>
                                    <a:latin typeface="Comic Sans MS" panose="030F0702030302020204" pitchFamily="66" charset="0"/>
                                  </a:rPr>
                                  <m:t>v</m:t>
                                </m:r>
                                <m:r>
                                  <m:rPr>
                                    <m:nor/>
                                  </m:rPr>
                                  <a:rPr lang="fr-FR" sz="3200">
                                    <a:effectLst/>
                                    <a:latin typeface="Comic Sans MS" panose="030F0702030302020204" pitchFamily="66" charset="0"/>
                                  </a:rPr>
                                  <m:t> = </m:t>
                                </m:r>
                                <m:f>
                                  <m:fPr>
                                    <m:ctrlPr>
                                      <a:rPr lang="fr-FR" sz="3200" i="1">
                                        <a:effectLst/>
                                        <a:latin typeface="Cambria Math" panose="02040503050406030204" pitchFamily="18" charset="0"/>
                                      </a:rPr>
                                    </m:ctrlPr>
                                  </m:fPr>
                                  <m:num>
                                    <m:r>
                                      <m:rPr>
                                        <m:nor/>
                                      </m:rPr>
                                      <a:rPr lang="fr-FR" sz="3200">
                                        <a:effectLst/>
                                        <a:latin typeface="Comic Sans MS" panose="030F0702030302020204" pitchFamily="66" charset="0"/>
                                      </a:rPr>
                                      <m:t>h</m:t>
                                    </m:r>
                                  </m:num>
                                  <m:den>
                                    <m:r>
                                      <m:rPr>
                                        <m:nor/>
                                      </m:rPr>
                                      <a:rPr lang="fr-FR" sz="3200">
                                        <a:effectLst/>
                                        <a:latin typeface="Symbol" panose="05050102010706020507" pitchFamily="18" charset="2"/>
                                      </a:rPr>
                                      <m:t>l</m:t>
                                    </m:r>
                                  </m:den>
                                </m:f>
                              </m:oMath>
                            </m:oMathPara>
                          </a14:m>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800" dirty="0">
                              <a:effectLst/>
                              <a:latin typeface="Comic Sans MS" panose="030F0702030302020204" pitchFamily="66" charset="0"/>
                            </a:rPr>
                            <a:t>p: Quantité de mouvement (kg.m.s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Comic Sans MS" panose="030F0702030302020204" pitchFamily="66" charset="0"/>
                            </a:rPr>
                            <a:t>m: Masse de la particule (kg)</a:t>
                          </a:r>
                        </a:p>
                        <a:p>
                          <a:pPr>
                            <a:lnSpc>
                              <a:spcPct val="107000"/>
                            </a:lnSpc>
                            <a:spcAft>
                              <a:spcPts val="800"/>
                            </a:spcAft>
                          </a:pPr>
                          <a:r>
                            <a:rPr lang="fr-FR" sz="2800" dirty="0">
                              <a:effectLst/>
                              <a:latin typeface="Comic Sans MS" panose="030F0702030302020204" pitchFamily="66" charset="0"/>
                            </a:rPr>
                            <a:t>v: Vitesse de la particule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Comic Sans MS" panose="030F0702030302020204" pitchFamily="66" charset="0"/>
                            </a:rPr>
                            <a:t>h: Constante de Planck (</a:t>
                          </a:r>
                          <a:r>
                            <a:rPr lang="fr-FR" sz="2800" dirty="0" err="1">
                              <a:effectLst/>
                              <a:latin typeface="Comic Sans MS" panose="030F0702030302020204" pitchFamily="66" charset="0"/>
                            </a:rPr>
                            <a:t>J.s</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9571665"/>
                      </a:ext>
                    </a:extLst>
                  </a:tr>
                </a:tbl>
              </a:graphicData>
            </a:graphic>
          </p:graphicFrame>
        </mc:Choice>
        <mc:Fallback xmlns="">
          <p:graphicFrame>
            <p:nvGraphicFramePr>
              <p:cNvPr id="6" name="Tableau 5">
                <a:extLst>
                  <a:ext uri="{FF2B5EF4-FFF2-40B4-BE49-F238E27FC236}">
                    <a16:creationId xmlns:a16="http://schemas.microsoft.com/office/drawing/2014/main" id="{C167BA3B-1729-43B5-B048-EA7597146575}"/>
                  </a:ext>
                </a:extLst>
              </p:cNvPr>
              <p:cNvGraphicFramePr>
                <a:graphicFrameLocks noGrp="1"/>
              </p:cNvGraphicFramePr>
              <p:nvPr>
                <p:extLst>
                  <p:ext uri="{D42A27DB-BD31-4B8C-83A1-F6EECF244321}">
                    <p14:modId xmlns:p14="http://schemas.microsoft.com/office/powerpoint/2010/main" val="3669843893"/>
                  </p:ext>
                </p:extLst>
              </p:nvPr>
            </p:nvGraphicFramePr>
            <p:xfrm>
              <a:off x="1013298" y="4025332"/>
              <a:ext cx="10165404" cy="2661730"/>
            </p:xfrm>
            <a:graphic>
              <a:graphicData uri="http://schemas.openxmlformats.org/drawingml/2006/table">
                <a:tbl>
                  <a:tblPr firstRow="1" firstCol="1" bandRow="1">
                    <a:tableStyleId>{5C22544A-7EE6-4342-B048-85BDC9FD1C3A}</a:tableStyleId>
                  </a:tblPr>
                  <a:tblGrid>
                    <a:gridCol w="2849262">
                      <a:extLst>
                        <a:ext uri="{9D8B030D-6E8A-4147-A177-3AD203B41FA5}">
                          <a16:colId xmlns:a16="http://schemas.microsoft.com/office/drawing/2014/main" val="948387388"/>
                        </a:ext>
                      </a:extLst>
                    </a:gridCol>
                    <a:gridCol w="7316142">
                      <a:extLst>
                        <a:ext uri="{9D8B030D-6E8A-4147-A177-3AD203B41FA5}">
                          <a16:colId xmlns:a16="http://schemas.microsoft.com/office/drawing/2014/main" val="314451926"/>
                        </a:ext>
                      </a:extLst>
                    </a:gridCol>
                  </a:tblGrid>
                  <a:tr h="2661730">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3890" r="-256410" b="-8238"/>
                          </a:stretch>
                        </a:blipFill>
                      </a:tcPr>
                    </a:tc>
                    <a:tc>
                      <a:txBody>
                        <a:bodyPr/>
                        <a:lstStyle/>
                        <a:p>
                          <a:pPr>
                            <a:lnSpc>
                              <a:spcPct val="107000"/>
                            </a:lnSpc>
                            <a:spcAft>
                              <a:spcPts val="800"/>
                            </a:spcAft>
                          </a:pPr>
                          <a:r>
                            <a:rPr lang="fr-FR" sz="2800" dirty="0">
                              <a:effectLst/>
                              <a:latin typeface="Comic Sans MS" panose="030F0702030302020204" pitchFamily="66" charset="0"/>
                            </a:rPr>
                            <a:t>p: Quantité de mouvement (kg.m.s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Comic Sans MS" panose="030F0702030302020204" pitchFamily="66" charset="0"/>
                            </a:rPr>
                            <a:t>m: Masse de la particule (kg)</a:t>
                          </a:r>
                        </a:p>
                        <a:p>
                          <a:pPr>
                            <a:lnSpc>
                              <a:spcPct val="107000"/>
                            </a:lnSpc>
                            <a:spcAft>
                              <a:spcPts val="800"/>
                            </a:spcAft>
                          </a:pPr>
                          <a:r>
                            <a:rPr lang="fr-FR" sz="2800" dirty="0">
                              <a:effectLst/>
                              <a:latin typeface="Comic Sans MS" panose="030F0702030302020204" pitchFamily="66" charset="0"/>
                            </a:rPr>
                            <a:t>v: Vitesse de la particule (m.s</a:t>
                          </a:r>
                          <a:r>
                            <a:rPr lang="fr-FR" sz="2800" baseline="30000" dirty="0">
                              <a:effectLst/>
                              <a:latin typeface="Comic Sans MS" panose="030F0702030302020204" pitchFamily="66" charset="0"/>
                            </a:rPr>
                            <a:t>-1</a:t>
                          </a:r>
                          <a:r>
                            <a:rPr lang="fr-FR" sz="2800" dirty="0">
                              <a:effectLst/>
                              <a:latin typeface="Comic Sans MS" panose="030F0702030302020204" pitchFamily="66" charset="0"/>
                            </a:rPr>
                            <a:t>)</a:t>
                          </a:r>
                        </a:p>
                        <a:p>
                          <a:pPr>
                            <a:lnSpc>
                              <a:spcPct val="107000"/>
                            </a:lnSpc>
                            <a:spcAft>
                              <a:spcPts val="800"/>
                            </a:spcAft>
                          </a:pPr>
                          <a:r>
                            <a:rPr lang="fr-FR" sz="2800" dirty="0">
                              <a:effectLst/>
                              <a:latin typeface="Comic Sans MS" panose="030F0702030302020204" pitchFamily="66" charset="0"/>
                            </a:rPr>
                            <a:t>h: Constante de Planck (</a:t>
                          </a:r>
                          <a:r>
                            <a:rPr lang="fr-FR" sz="2800" dirty="0" err="1">
                              <a:effectLst/>
                              <a:latin typeface="Comic Sans MS" panose="030F0702030302020204" pitchFamily="66" charset="0"/>
                            </a:rPr>
                            <a:t>J.s</a:t>
                          </a:r>
                          <a:r>
                            <a:rPr lang="fr-FR" sz="2800" dirty="0">
                              <a:effectLst/>
                              <a:latin typeface="Comic Sans MS" panose="030F0702030302020204" pitchFamily="66" charset="0"/>
                            </a:rPr>
                            <a:t>)</a:t>
                          </a:r>
                        </a:p>
                        <a:p>
                          <a:pPr>
                            <a:lnSpc>
                              <a:spcPct val="107000"/>
                            </a:lnSpc>
                            <a:spcAft>
                              <a:spcPts val="800"/>
                            </a:spcAft>
                          </a:pPr>
                          <a:r>
                            <a:rPr lang="fr-FR" sz="2800" dirty="0">
                              <a:effectLst/>
                              <a:latin typeface="Symbol" panose="05050102010706020507" pitchFamily="18" charset="2"/>
                            </a:rPr>
                            <a:t>l</a:t>
                          </a:r>
                          <a:r>
                            <a:rPr lang="fr-FR" sz="2800" dirty="0">
                              <a:effectLst/>
                              <a:latin typeface="Comic Sans MS" panose="030F0702030302020204" pitchFamily="66" charset="0"/>
                            </a:rPr>
                            <a:t>: Longueur d'onde (m)</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9571665"/>
                      </a:ext>
                    </a:extLst>
                  </a:tr>
                </a:tbl>
              </a:graphicData>
            </a:graphic>
          </p:graphicFrame>
        </mc:Fallback>
      </mc:AlternateContent>
    </p:spTree>
    <p:extLst>
      <p:ext uri="{BB962C8B-B14F-4D97-AF65-F5344CB8AC3E}">
        <p14:creationId xmlns:p14="http://schemas.microsoft.com/office/powerpoint/2010/main" val="395457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328C5C9E-B3F6-9D17-4ED6-BE647242E6BE}"/>
                  </a:ext>
                </a:extLst>
              </p:cNvPr>
              <p:cNvSpPr txBox="1"/>
              <p:nvPr/>
            </p:nvSpPr>
            <p:spPr>
              <a:xfrm>
                <a:off x="0" y="0"/>
                <a:ext cx="12192000" cy="624081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comportement ondulatoire des objets microscopiques est significatif lorsque la dimension de l'obstacle ou de l'ouverture est du même ordre de grandeur que leur longueur d'onde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matière.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Par exemple, la taille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l'ouverture permettant d'observer la diffraction d'un faisceau d'électrons de longueur de l'onde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associée à un électron de masse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m=9,11.10</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-31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kg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de vitesse v</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=40m.s</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effectLst/>
                          <a:latin typeface="Symbol" panose="05050102010706020507" pitchFamily="18" charset="2"/>
                          <a:ea typeface="Times New Roman" panose="02020603050405020304" pitchFamily="18" charset="0"/>
                          <a:cs typeface="Times New Roman" panose="02020603050405020304" pitchFamily="18" charset="0"/>
                        </a:rPr>
                        <m:t>l</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h</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den>
                      </m:f>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6,63.10</m:t>
                              </m:r>
                            </m:e>
                            <m:sup>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34</m:t>
                              </m:r>
                            </m:sup>
                          </m:sSup>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9,11.10</m:t>
                              </m:r>
                            </m:e>
                            <m:sup>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31</m:t>
                              </m:r>
                            </m:sup>
                          </m:s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.400</m:t>
                          </m:r>
                        </m:den>
                      </m:f>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1,82.10</m:t>
                          </m:r>
                        </m:e>
                        <m:sup>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6</m:t>
                          </m:r>
                        </m:sup>
                      </m:s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observer la diffraction de ce faisceau d'électron il faut une ouverture de l'ordre du micromètre.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328C5C9E-B3F6-9D17-4ED6-BE647242E6BE}"/>
                  </a:ext>
                </a:extLst>
              </p:cNvPr>
              <p:cNvSpPr txBox="1">
                <a:spLocks noRot="1" noChangeAspect="1" noMove="1" noResize="1" noEditPoints="1" noAdjustHandles="1" noChangeArrowheads="1" noChangeShapeType="1" noTextEdit="1"/>
              </p:cNvSpPr>
              <p:nvPr/>
            </p:nvSpPr>
            <p:spPr>
              <a:xfrm>
                <a:off x="0" y="0"/>
                <a:ext cx="12192000" cy="6240811"/>
              </a:xfrm>
              <a:prstGeom prst="rect">
                <a:avLst/>
              </a:prstGeom>
              <a:blipFill>
                <a:blip r:embed="rId2"/>
                <a:stretch>
                  <a:fillRect l="-750" t="-684" r="-750" b="-1270"/>
                </a:stretch>
              </a:blipFill>
            </p:spPr>
            <p:txBody>
              <a:bodyPr/>
              <a:lstStyle/>
              <a:p>
                <a:r>
                  <a:rPr lang="fr-FR">
                    <a:noFill/>
                  </a:rPr>
                  <a:t> </a:t>
                </a:r>
              </a:p>
            </p:txBody>
          </p:sp>
        </mc:Fallback>
      </mc:AlternateContent>
    </p:spTree>
    <p:extLst>
      <p:ext uri="{BB962C8B-B14F-4D97-AF65-F5344CB8AC3E}">
        <p14:creationId xmlns:p14="http://schemas.microsoft.com/office/powerpoint/2010/main" val="2813754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814874B-9333-A4E3-9DE0-670E1760CC2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Aspect probabiliste des phénomènes quantiques</a:t>
            </a:r>
            <a:endParaRPr lang="fr-FR" sz="3200" dirty="0"/>
          </a:p>
        </p:txBody>
      </p:sp>
      <p:sp>
        <p:nvSpPr>
          <p:cNvPr id="5" name="ZoneTexte 4">
            <a:extLst>
              <a:ext uri="{FF2B5EF4-FFF2-40B4-BE49-F238E27FC236}">
                <a16:creationId xmlns:a16="http://schemas.microsoft.com/office/drawing/2014/main" id="{368552A9-0A6E-1E53-FC60-DBCCAC72BD76}"/>
              </a:ext>
            </a:extLst>
          </p:cNvPr>
          <p:cNvSpPr txBox="1"/>
          <p:nvPr/>
        </p:nvSpPr>
        <p:spPr>
          <a:xfrm>
            <a:off x="-1" y="1148980"/>
            <a:ext cx="12191999" cy="443608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physique quantique a pour but d'étudier et de décrire les phénomènes à l'échelle atomique. Développée au début du XX</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ème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siècle elle a permis d'expliquer des phénomènes comme le rayonnement du corps noir, l'effet photo-électrique, ou l'existence des raies spectrales.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Parmi ces concepts, on peut citer la dualité onde corpuscule et l'amplitude de probabilité.</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physique quantique les objets microscopiques ou les OEM ont des niveaux d'énergie quantifiés et non continus comme en mécanique classique.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577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 name="ZoneTexte 5">
            <a:extLst>
              <a:ext uri="{FF2B5EF4-FFF2-40B4-BE49-F238E27FC236}">
                <a16:creationId xmlns:a16="http://schemas.microsoft.com/office/drawing/2014/main" id="{6F930039-F242-F31E-9C44-3EEE1B8D9D70}"/>
              </a:ext>
            </a:extLst>
          </p:cNvPr>
          <p:cNvSpPr txBox="1"/>
          <p:nvPr/>
        </p:nvSpPr>
        <p:spPr>
          <a:xfrm>
            <a:off x="0"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figure d'interférence ci-dessous est obtenue avec un faisceau d'électrons et deux fentes étroites.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e 8">
            <a:extLst>
              <a:ext uri="{FF2B5EF4-FFF2-40B4-BE49-F238E27FC236}">
                <a16:creationId xmlns:a16="http://schemas.microsoft.com/office/drawing/2014/main" id="{880D3583-1F68-D2DD-3345-60413E98CC70}"/>
              </a:ext>
            </a:extLst>
          </p:cNvPr>
          <p:cNvGrpSpPr/>
          <p:nvPr/>
        </p:nvGrpSpPr>
        <p:grpSpPr>
          <a:xfrm>
            <a:off x="77824" y="840668"/>
            <a:ext cx="12065140" cy="2103036"/>
            <a:chOff x="0" y="967132"/>
            <a:chExt cx="12065140" cy="2103036"/>
          </a:xfrm>
        </p:grpSpPr>
        <p:pic>
          <p:nvPicPr>
            <p:cNvPr id="7" name="Image 6">
              <a:extLst>
                <a:ext uri="{FF2B5EF4-FFF2-40B4-BE49-F238E27FC236}">
                  <a16:creationId xmlns:a16="http://schemas.microsoft.com/office/drawing/2014/main" id="{337C90E3-50B1-2DA3-C85E-6574821A8F97}"/>
                </a:ext>
              </a:extLst>
            </p:cNvPr>
            <p:cNvPicPr>
              <a:picLocks noChangeAspect="1"/>
            </p:cNvPicPr>
            <p:nvPr/>
          </p:nvPicPr>
          <p:blipFill rotWithShape="1">
            <a:blip r:embed="rId2"/>
            <a:srcRect b="50482"/>
            <a:stretch/>
          </p:blipFill>
          <p:spPr bwMode="auto">
            <a:xfrm>
              <a:off x="0" y="967132"/>
              <a:ext cx="6007253" cy="2103036"/>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D40C22E9-8C56-2C6E-BA4B-A58C03A28319}"/>
                </a:ext>
              </a:extLst>
            </p:cNvPr>
            <p:cNvPicPr>
              <a:picLocks noChangeAspect="1"/>
            </p:cNvPicPr>
            <p:nvPr/>
          </p:nvPicPr>
          <p:blipFill rotWithShape="1">
            <a:blip r:embed="rId2"/>
            <a:srcRect t="50652"/>
            <a:stretch/>
          </p:blipFill>
          <p:spPr bwMode="auto">
            <a:xfrm>
              <a:off x="6036437" y="967132"/>
              <a:ext cx="6028703" cy="2103036"/>
            </a:xfrm>
            <a:prstGeom prst="rect">
              <a:avLst/>
            </a:prstGeom>
            <a:ln>
              <a:noFill/>
            </a:ln>
            <a:extLst>
              <a:ext uri="{53640926-AAD7-44D8-BBD7-CCE9431645EC}">
                <a14:shadowObscured xmlns:a14="http://schemas.microsoft.com/office/drawing/2010/main"/>
              </a:ext>
            </a:extLst>
          </p:spPr>
        </p:pic>
      </p:grpSp>
      <p:sp>
        <p:nvSpPr>
          <p:cNvPr id="11" name="ZoneTexte 10">
            <a:extLst>
              <a:ext uri="{FF2B5EF4-FFF2-40B4-BE49-F238E27FC236}">
                <a16:creationId xmlns:a16="http://schemas.microsoft.com/office/drawing/2014/main" id="{E1944541-C2F8-24C4-FCAC-26BD2F8C4B1D}"/>
              </a:ext>
            </a:extLst>
          </p:cNvPr>
          <p:cNvSpPr txBox="1"/>
          <p:nvPr/>
        </p:nvSpPr>
        <p:spPr>
          <a:xfrm>
            <a:off x="0" y="2914526"/>
            <a:ext cx="12192000" cy="393832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photos a, b, c, d sont prises aux instants t</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&lt; t</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&lt; t</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&lt; t</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position de l'impact des électrons ne permet pas de déterminer la trajectoire des électrons. Cependant ils ont une probabilité d'impact en un lieu donné. Une zone sombre correspond à une faible probabilité d'impact, une zone claire à une forte probabilité d'impact.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particules du monde microscopique sont soumises à des lois probabilistes. Seule l'étude d'un grand nombre de particules permet d'établir un comportement.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Les phénomènes quantiques présentent un aspect probabiliste. En effet, on peut au mieux établir la probabilité de présence d'une particule à un endroit donné.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362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0B882E3-526A-6A4E-F8EA-C41FF14413E0}"/>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Les spectres lumineux</a:t>
            </a:r>
            <a:endParaRPr lang="fr-FR" sz="3200" dirty="0"/>
          </a:p>
        </p:txBody>
      </p:sp>
      <p:sp>
        <p:nvSpPr>
          <p:cNvPr id="5" name="ZoneTexte 4">
            <a:extLst>
              <a:ext uri="{FF2B5EF4-FFF2-40B4-BE49-F238E27FC236}">
                <a16:creationId xmlns:a16="http://schemas.microsoft.com/office/drawing/2014/main" id="{40A48EEB-89DB-1EF0-03BD-2BD5252D588E}"/>
              </a:ext>
            </a:extLst>
          </p:cNvPr>
          <p:cNvSpPr txBox="1"/>
          <p:nvPr/>
        </p:nvSpPr>
        <p:spPr>
          <a:xfrm>
            <a:off x="-2196" y="705526"/>
            <a:ext cx="12193464"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peut décomposer la lumière blanche artificiellement en décomposant la lumière à travers un prisme.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est aussi décomposée naturellement lors de la réfraction de la lumière solaire dans les gouttes d'eau. Il se forme alors un arc en ciel.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5456C32-4656-4352-F218-D7DFE041DB51}"/>
              </a:ext>
            </a:extLst>
          </p:cNvPr>
          <p:cNvSpPr txBox="1"/>
          <p:nvPr/>
        </p:nvSpPr>
        <p:spPr>
          <a:xfrm>
            <a:off x="0" y="5391826"/>
            <a:ext cx="12191268"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étudier la composition d'une lumière, on la décompose grâce à un milieu dispersif (prisme ou réseau).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obtient ainsi un spectre qui renseigne sur la nature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18E19D13-326B-8700-8D96-C1DEFCCFE4F8}"/>
              </a:ext>
            </a:extLst>
          </p:cNvPr>
          <p:cNvPicPr>
            <a:picLocks noChangeAspect="1"/>
          </p:cNvPicPr>
          <p:nvPr/>
        </p:nvPicPr>
        <p:blipFill>
          <a:blip r:embed="rId2" r:link="rId3" cstate="print"/>
          <a:srcRect/>
          <a:stretch>
            <a:fillRect/>
          </a:stretch>
        </p:blipFill>
        <p:spPr bwMode="auto">
          <a:xfrm>
            <a:off x="276860" y="2554241"/>
            <a:ext cx="3737356" cy="2374871"/>
          </a:xfrm>
          <a:prstGeom prst="rect">
            <a:avLst/>
          </a:prstGeom>
          <a:noFill/>
          <a:ln w="9525">
            <a:noFill/>
            <a:miter lim="800000"/>
            <a:headEnd/>
            <a:tailEnd/>
          </a:ln>
        </p:spPr>
      </p:pic>
      <p:pic>
        <p:nvPicPr>
          <p:cNvPr id="9" name="Image 8">
            <a:extLst>
              <a:ext uri="{FF2B5EF4-FFF2-40B4-BE49-F238E27FC236}">
                <a16:creationId xmlns:a16="http://schemas.microsoft.com/office/drawing/2014/main" id="{DF86A919-CDC9-DD98-9A1D-037B69FC2C63}"/>
              </a:ext>
            </a:extLst>
          </p:cNvPr>
          <p:cNvPicPr>
            <a:picLocks noChangeAspect="1"/>
          </p:cNvPicPr>
          <p:nvPr/>
        </p:nvPicPr>
        <p:blipFill>
          <a:blip r:embed="rId4" r:link="rId5" cstate="print"/>
          <a:srcRect/>
          <a:stretch>
            <a:fillRect/>
          </a:stretch>
        </p:blipFill>
        <p:spPr bwMode="auto">
          <a:xfrm>
            <a:off x="4348917" y="2563385"/>
            <a:ext cx="3802013" cy="2374871"/>
          </a:xfrm>
          <a:prstGeom prst="rect">
            <a:avLst/>
          </a:prstGeom>
          <a:noFill/>
          <a:ln w="9525">
            <a:noFill/>
            <a:miter lim="800000"/>
            <a:headEnd/>
            <a:tailEnd/>
          </a:ln>
        </p:spPr>
      </p:pic>
      <p:pic>
        <p:nvPicPr>
          <p:cNvPr id="10" name="Image 9" descr="Arc en ciel - Saint paul vence">
            <a:extLst>
              <a:ext uri="{FF2B5EF4-FFF2-40B4-BE49-F238E27FC236}">
                <a16:creationId xmlns:a16="http://schemas.microsoft.com/office/drawing/2014/main" id="{9F840EAE-1337-899B-24B8-AD15F7B14082}"/>
              </a:ext>
            </a:extLst>
          </p:cNvPr>
          <p:cNvPicPr>
            <a:picLocks noChangeAspect="1"/>
          </p:cNvPicPr>
          <p:nvPr/>
        </p:nvPicPr>
        <p:blipFill>
          <a:blip r:embed="rId6" cstate="print"/>
          <a:srcRect/>
          <a:stretch>
            <a:fillRect/>
          </a:stretch>
        </p:blipFill>
        <p:spPr bwMode="auto">
          <a:xfrm>
            <a:off x="8485632" y="2554242"/>
            <a:ext cx="3429508" cy="2359152"/>
          </a:xfrm>
          <a:prstGeom prst="rect">
            <a:avLst/>
          </a:prstGeom>
          <a:noFill/>
          <a:ln w="9525">
            <a:noFill/>
            <a:miter lim="800000"/>
            <a:headEnd/>
            <a:tailEnd/>
          </a:ln>
        </p:spPr>
      </p:pic>
    </p:spTree>
    <p:extLst>
      <p:ext uri="{BB962C8B-B14F-4D97-AF65-F5344CB8AC3E}">
        <p14:creationId xmlns:p14="http://schemas.microsoft.com/office/powerpoint/2010/main" val="205105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42C0D62-969B-190C-1ABA-6B335C56AD3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Lumière monochromatique</a:t>
            </a:r>
            <a:endParaRPr lang="fr-FR" sz="3200" dirty="0"/>
          </a:p>
        </p:txBody>
      </p:sp>
      <p:grpSp>
        <p:nvGrpSpPr>
          <p:cNvPr id="6" name="Groupe 5">
            <a:extLst>
              <a:ext uri="{FF2B5EF4-FFF2-40B4-BE49-F238E27FC236}">
                <a16:creationId xmlns:a16="http://schemas.microsoft.com/office/drawing/2014/main" id="{8F84D455-E60A-D31A-3532-43E49B4EA2BB}"/>
              </a:ext>
            </a:extLst>
          </p:cNvPr>
          <p:cNvGrpSpPr>
            <a:grpSpLocks/>
          </p:cNvGrpSpPr>
          <p:nvPr/>
        </p:nvGrpSpPr>
        <p:grpSpPr bwMode="auto">
          <a:xfrm>
            <a:off x="2711206" y="3152916"/>
            <a:ext cx="6769588" cy="3476919"/>
            <a:chOff x="6686" y="6047"/>
            <a:chExt cx="4720" cy="2394"/>
          </a:xfrm>
        </p:grpSpPr>
        <p:sp>
          <p:nvSpPr>
            <p:cNvPr id="7" name="Text Box 64">
              <a:extLst>
                <a:ext uri="{FF2B5EF4-FFF2-40B4-BE49-F238E27FC236}">
                  <a16:creationId xmlns:a16="http://schemas.microsoft.com/office/drawing/2014/main" id="{A225B029-5FC1-BC3E-3AF0-E631BAD16DCD}"/>
                </a:ext>
              </a:extLst>
            </p:cNvPr>
            <p:cNvSpPr txBox="1">
              <a:spLocks noChangeArrowheads="1"/>
            </p:cNvSpPr>
            <p:nvPr/>
          </p:nvSpPr>
          <p:spPr bwMode="auto">
            <a:xfrm>
              <a:off x="6686" y="6475"/>
              <a:ext cx="204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Faisceau monochromatique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65">
              <a:extLst>
                <a:ext uri="{FF2B5EF4-FFF2-40B4-BE49-F238E27FC236}">
                  <a16:creationId xmlns:a16="http://schemas.microsoft.com/office/drawing/2014/main" id="{643F3636-7246-8B09-B8AC-1E388D96B7C8}"/>
                </a:ext>
              </a:extLst>
            </p:cNvPr>
            <p:cNvSpPr txBox="1">
              <a:spLocks noChangeArrowheads="1"/>
            </p:cNvSpPr>
            <p:nvPr/>
          </p:nvSpPr>
          <p:spPr bwMode="auto">
            <a:xfrm>
              <a:off x="8683" y="7415"/>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Prisme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66">
              <a:extLst>
                <a:ext uri="{FF2B5EF4-FFF2-40B4-BE49-F238E27FC236}">
                  <a16:creationId xmlns:a16="http://schemas.microsoft.com/office/drawing/2014/main" id="{8690923D-36A3-F3D2-3DDB-327F7D7AD4DA}"/>
                </a:ext>
              </a:extLst>
            </p:cNvPr>
            <p:cNvSpPr txBox="1">
              <a:spLocks noChangeArrowheads="1"/>
            </p:cNvSpPr>
            <p:nvPr/>
          </p:nvSpPr>
          <p:spPr bwMode="auto">
            <a:xfrm>
              <a:off x="9343" y="8125"/>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Ecran</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67">
              <a:extLst>
                <a:ext uri="{FF2B5EF4-FFF2-40B4-BE49-F238E27FC236}">
                  <a16:creationId xmlns:a16="http://schemas.microsoft.com/office/drawing/2014/main" id="{0648606E-6F0B-2CF1-2141-CC89E30E79E9}"/>
                </a:ext>
              </a:extLst>
            </p:cNvPr>
            <p:cNvSpPr txBox="1">
              <a:spLocks noChangeArrowheads="1"/>
            </p:cNvSpPr>
            <p:nvPr/>
          </p:nvSpPr>
          <p:spPr bwMode="auto">
            <a:xfrm>
              <a:off x="11054" y="6894"/>
              <a:ext cx="352"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vert270"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Spectre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utoShape 68">
              <a:extLst>
                <a:ext uri="{FF2B5EF4-FFF2-40B4-BE49-F238E27FC236}">
                  <a16:creationId xmlns:a16="http://schemas.microsoft.com/office/drawing/2014/main" id="{20815763-9797-5303-186A-0020BA9D3170}"/>
                </a:ext>
              </a:extLst>
            </p:cNvPr>
            <p:cNvSpPr>
              <a:spLocks noChangeArrowheads="1"/>
            </p:cNvSpPr>
            <p:nvPr/>
          </p:nvSpPr>
          <p:spPr bwMode="auto">
            <a:xfrm>
              <a:off x="8488" y="6275"/>
              <a:ext cx="1140" cy="1140"/>
            </a:xfrm>
            <a:prstGeom prst="triangle">
              <a:avLst>
                <a:gd name="adj" fmla="val 50000"/>
              </a:avLst>
            </a:prstGeom>
            <a:solidFill>
              <a:srgbClr val="CCFFFF"/>
            </a:solidFill>
            <a:ln w="9525">
              <a:solidFill>
                <a:srgbClr val="000000"/>
              </a:solidFill>
              <a:miter lim="800000"/>
              <a:headEnd/>
              <a:tailEnd/>
            </a:ln>
          </p:spPr>
          <p:txBody>
            <a:bodyPr rot="0" vert="horz" wrap="square" lIns="91440" tIns="45720" rIns="91440" bIns="45720" anchor="t" anchorCtr="0" upright="1">
              <a:noAutofit/>
            </a:bodyPr>
            <a:lstStyle/>
            <a:p>
              <a:endParaRPr lang="fr-FR" sz="3200"/>
            </a:p>
          </p:txBody>
        </p:sp>
        <p:cxnSp>
          <p:nvCxnSpPr>
            <p:cNvPr id="12" name="Line 69">
              <a:extLst>
                <a:ext uri="{FF2B5EF4-FFF2-40B4-BE49-F238E27FC236}">
                  <a16:creationId xmlns:a16="http://schemas.microsoft.com/office/drawing/2014/main" id="{D3C5BBE1-2B8F-15E6-2C5D-78B3426FF96C}"/>
                </a:ext>
              </a:extLst>
            </p:cNvPr>
            <p:cNvCxnSpPr>
              <a:cxnSpLocks noChangeShapeType="1"/>
            </p:cNvCxnSpPr>
            <p:nvPr/>
          </p:nvCxnSpPr>
          <p:spPr bwMode="auto">
            <a:xfrm>
              <a:off x="7918" y="6731"/>
              <a:ext cx="9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3" name="Line 70">
              <a:extLst>
                <a:ext uri="{FF2B5EF4-FFF2-40B4-BE49-F238E27FC236}">
                  <a16:creationId xmlns:a16="http://schemas.microsoft.com/office/drawing/2014/main" id="{07B3E716-8529-2F7B-744E-BE675567B01E}"/>
                </a:ext>
              </a:extLst>
            </p:cNvPr>
            <p:cNvCxnSpPr>
              <a:cxnSpLocks noChangeShapeType="1"/>
            </p:cNvCxnSpPr>
            <p:nvPr/>
          </p:nvCxnSpPr>
          <p:spPr bwMode="auto">
            <a:xfrm>
              <a:off x="8830" y="6731"/>
              <a:ext cx="513" cy="11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4" name="Line 71">
              <a:extLst>
                <a:ext uri="{FF2B5EF4-FFF2-40B4-BE49-F238E27FC236}">
                  <a16:creationId xmlns:a16="http://schemas.microsoft.com/office/drawing/2014/main" id="{2A1D1079-4B91-394A-C00B-9E25EF778C8B}"/>
                </a:ext>
              </a:extLst>
            </p:cNvPr>
            <p:cNvCxnSpPr>
              <a:cxnSpLocks noChangeShapeType="1"/>
            </p:cNvCxnSpPr>
            <p:nvPr/>
          </p:nvCxnSpPr>
          <p:spPr bwMode="auto">
            <a:xfrm>
              <a:off x="9343" y="6845"/>
              <a:ext cx="855" cy="57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5" name="Line 72">
              <a:extLst>
                <a:ext uri="{FF2B5EF4-FFF2-40B4-BE49-F238E27FC236}">
                  <a16:creationId xmlns:a16="http://schemas.microsoft.com/office/drawing/2014/main" id="{E39D6180-1F02-6583-E405-A9FCA8431B26}"/>
                </a:ext>
              </a:extLst>
            </p:cNvPr>
            <p:cNvCxnSpPr>
              <a:cxnSpLocks noChangeShapeType="1"/>
            </p:cNvCxnSpPr>
            <p:nvPr/>
          </p:nvCxnSpPr>
          <p:spPr bwMode="auto">
            <a:xfrm>
              <a:off x="10198" y="6047"/>
              <a:ext cx="0" cy="23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F2E2D0E8-D000-B9AC-780D-710FC0C0CA07}"/>
                </a:ext>
              </a:extLst>
            </p:cNvPr>
            <p:cNvSpPr>
              <a:spLocks noChangeArrowheads="1"/>
            </p:cNvSpPr>
            <p:nvPr/>
          </p:nvSpPr>
          <p:spPr bwMode="auto">
            <a:xfrm>
              <a:off x="10426" y="6047"/>
              <a:ext cx="570" cy="23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sz="3200"/>
            </a:p>
          </p:txBody>
        </p:sp>
        <p:cxnSp>
          <p:nvCxnSpPr>
            <p:cNvPr id="17" name="Line 74">
              <a:extLst>
                <a:ext uri="{FF2B5EF4-FFF2-40B4-BE49-F238E27FC236}">
                  <a16:creationId xmlns:a16="http://schemas.microsoft.com/office/drawing/2014/main" id="{22170D83-9AED-7CBD-FA9C-EC0578CCB591}"/>
                </a:ext>
              </a:extLst>
            </p:cNvPr>
            <p:cNvCxnSpPr>
              <a:cxnSpLocks noChangeShapeType="1"/>
            </p:cNvCxnSpPr>
            <p:nvPr/>
          </p:nvCxnSpPr>
          <p:spPr bwMode="auto">
            <a:xfrm flipV="1">
              <a:off x="7006" y="6738"/>
              <a:ext cx="969"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 name="Line 75">
              <a:extLst>
                <a:ext uri="{FF2B5EF4-FFF2-40B4-BE49-F238E27FC236}">
                  <a16:creationId xmlns:a16="http://schemas.microsoft.com/office/drawing/2014/main" id="{B5B685F1-6750-FE1F-CCDC-3928C2049C2A}"/>
                </a:ext>
              </a:extLst>
            </p:cNvPr>
            <p:cNvCxnSpPr>
              <a:cxnSpLocks noChangeShapeType="1"/>
            </p:cNvCxnSpPr>
            <p:nvPr/>
          </p:nvCxnSpPr>
          <p:spPr bwMode="auto">
            <a:xfrm>
              <a:off x="10426" y="7415"/>
              <a:ext cx="57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9" name="Line 76">
              <a:extLst>
                <a:ext uri="{FF2B5EF4-FFF2-40B4-BE49-F238E27FC236}">
                  <a16:creationId xmlns:a16="http://schemas.microsoft.com/office/drawing/2014/main" id="{D3F4EE3E-5021-7DBF-F772-B5885E4FAA01}"/>
                </a:ext>
              </a:extLst>
            </p:cNvPr>
            <p:cNvCxnSpPr>
              <a:cxnSpLocks noChangeShapeType="1"/>
            </p:cNvCxnSpPr>
            <p:nvPr/>
          </p:nvCxnSpPr>
          <p:spPr bwMode="auto">
            <a:xfrm>
              <a:off x="9343" y="6845"/>
              <a:ext cx="513" cy="34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21" name="ZoneTexte 20">
            <a:extLst>
              <a:ext uri="{FF2B5EF4-FFF2-40B4-BE49-F238E27FC236}">
                <a16:creationId xmlns:a16="http://schemas.microsoft.com/office/drawing/2014/main" id="{450E796B-7086-8801-581D-017979C1EDF3}"/>
              </a:ext>
            </a:extLst>
          </p:cNvPr>
          <p:cNvSpPr txBox="1"/>
          <p:nvPr/>
        </p:nvSpPr>
        <p:spPr>
          <a:xfrm>
            <a:off x="0" y="681237"/>
            <a:ext cx="12192000" cy="235763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source laser émet dans la plupart des cas de la lumière monochromatique.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Sur l'écran, on observe une seule raie, ce qui confirme que la radiation est monochromatique.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Le spectre d'une lumière monochromatique est composé d'une seule raie.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196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D6C6542A-50B4-D207-BE50-3D39C90EDE83}"/>
              </a:ext>
            </a:extLst>
          </p:cNvPr>
          <p:cNvGrpSpPr>
            <a:grpSpLocks/>
          </p:cNvGrpSpPr>
          <p:nvPr/>
        </p:nvGrpSpPr>
        <p:grpSpPr bwMode="auto">
          <a:xfrm>
            <a:off x="2909765" y="3754315"/>
            <a:ext cx="6372469" cy="2958172"/>
            <a:chOff x="6662" y="9392"/>
            <a:chExt cx="4720" cy="2394"/>
          </a:xfrm>
        </p:grpSpPr>
        <p:grpSp>
          <p:nvGrpSpPr>
            <p:cNvPr id="3" name="Group 78">
              <a:extLst>
                <a:ext uri="{FF2B5EF4-FFF2-40B4-BE49-F238E27FC236}">
                  <a16:creationId xmlns:a16="http://schemas.microsoft.com/office/drawing/2014/main" id="{B59DA811-8CE0-31ED-EF04-80932D93C3D5}"/>
                </a:ext>
              </a:extLst>
            </p:cNvPr>
            <p:cNvGrpSpPr>
              <a:grpSpLocks/>
            </p:cNvGrpSpPr>
            <p:nvPr/>
          </p:nvGrpSpPr>
          <p:grpSpPr bwMode="auto">
            <a:xfrm>
              <a:off x="6662" y="9748"/>
              <a:ext cx="4720" cy="2022"/>
              <a:chOff x="803" y="7038"/>
              <a:chExt cx="4720" cy="2022"/>
            </a:xfrm>
          </p:grpSpPr>
          <p:sp>
            <p:nvSpPr>
              <p:cNvPr id="17" name="Text Box 79">
                <a:extLst>
                  <a:ext uri="{FF2B5EF4-FFF2-40B4-BE49-F238E27FC236}">
                    <a16:creationId xmlns:a16="http://schemas.microsoft.com/office/drawing/2014/main" id="{530FC9BF-F6D0-03D0-D9C1-871CEE715D3A}"/>
                  </a:ext>
                </a:extLst>
              </p:cNvPr>
              <p:cNvSpPr txBox="1">
                <a:spLocks noChangeArrowheads="1"/>
              </p:cNvSpPr>
              <p:nvPr/>
            </p:nvSpPr>
            <p:spPr bwMode="auto">
              <a:xfrm>
                <a:off x="803" y="7038"/>
                <a:ext cx="204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dirty="0">
                    <a:solidFill>
                      <a:srgbClr val="FF00FF"/>
                    </a:solidFill>
                    <a:effectLst/>
                    <a:latin typeface="Comic Sans MS" panose="030F0702030302020204" pitchFamily="66" charset="0"/>
                    <a:ea typeface="Calibri" panose="020F0502020204030204" pitchFamily="34" charset="0"/>
                    <a:cs typeface="Times New Roman" panose="02020603050405020304" pitchFamily="18" charset="0"/>
                  </a:rPr>
                  <a:t>Faisceau polychromatique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80">
                <a:extLst>
                  <a:ext uri="{FF2B5EF4-FFF2-40B4-BE49-F238E27FC236}">
                    <a16:creationId xmlns:a16="http://schemas.microsoft.com/office/drawing/2014/main" id="{E78F0E18-C444-7D9A-4CD9-8A785AC28A59}"/>
                  </a:ext>
                </a:extLst>
              </p:cNvPr>
              <p:cNvSpPr txBox="1">
                <a:spLocks noChangeArrowheads="1"/>
              </p:cNvSpPr>
              <p:nvPr/>
            </p:nvSpPr>
            <p:spPr bwMode="auto">
              <a:xfrm>
                <a:off x="2800" y="8034"/>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Prisme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81">
                <a:extLst>
                  <a:ext uri="{FF2B5EF4-FFF2-40B4-BE49-F238E27FC236}">
                    <a16:creationId xmlns:a16="http://schemas.microsoft.com/office/drawing/2014/main" id="{80180D67-E38B-DAEF-7CDA-F1080DF450CA}"/>
                  </a:ext>
                </a:extLst>
              </p:cNvPr>
              <p:cNvSpPr txBox="1">
                <a:spLocks noChangeArrowheads="1"/>
              </p:cNvSpPr>
              <p:nvPr/>
            </p:nvSpPr>
            <p:spPr bwMode="auto">
              <a:xfrm>
                <a:off x="3460" y="8744"/>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Ecran</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82">
                <a:extLst>
                  <a:ext uri="{FF2B5EF4-FFF2-40B4-BE49-F238E27FC236}">
                    <a16:creationId xmlns:a16="http://schemas.microsoft.com/office/drawing/2014/main" id="{583B7D25-DD15-04B6-2487-41B2E7241DD2}"/>
                  </a:ext>
                </a:extLst>
              </p:cNvPr>
              <p:cNvSpPr txBox="1">
                <a:spLocks noChangeArrowheads="1"/>
              </p:cNvSpPr>
              <p:nvPr/>
            </p:nvSpPr>
            <p:spPr bwMode="auto">
              <a:xfrm>
                <a:off x="5171" y="7513"/>
                <a:ext cx="352"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vert270"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Spectre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AutoShape 83">
              <a:extLst>
                <a:ext uri="{FF2B5EF4-FFF2-40B4-BE49-F238E27FC236}">
                  <a16:creationId xmlns:a16="http://schemas.microsoft.com/office/drawing/2014/main" id="{CB8953AF-4E38-66B0-4BE4-91F4AEA53A44}"/>
                </a:ext>
              </a:extLst>
            </p:cNvPr>
            <p:cNvSpPr>
              <a:spLocks noChangeArrowheads="1"/>
            </p:cNvSpPr>
            <p:nvPr/>
          </p:nvSpPr>
          <p:spPr bwMode="auto">
            <a:xfrm>
              <a:off x="8488" y="9620"/>
              <a:ext cx="1140" cy="1140"/>
            </a:xfrm>
            <a:prstGeom prst="triangle">
              <a:avLst>
                <a:gd name="adj" fmla="val 50000"/>
              </a:avLst>
            </a:prstGeom>
            <a:solidFill>
              <a:srgbClr val="CC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5" name="Line 84">
              <a:extLst>
                <a:ext uri="{FF2B5EF4-FFF2-40B4-BE49-F238E27FC236}">
                  <a16:creationId xmlns:a16="http://schemas.microsoft.com/office/drawing/2014/main" id="{67B44B3E-19F2-81D1-5B71-0D2684253D31}"/>
                </a:ext>
              </a:extLst>
            </p:cNvPr>
            <p:cNvCxnSpPr>
              <a:cxnSpLocks noChangeShapeType="1"/>
            </p:cNvCxnSpPr>
            <p:nvPr/>
          </p:nvCxnSpPr>
          <p:spPr bwMode="auto">
            <a:xfrm>
              <a:off x="7918" y="10076"/>
              <a:ext cx="912"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cxnSp>
        <p:cxnSp>
          <p:nvCxnSpPr>
            <p:cNvPr id="6" name="Line 85">
              <a:extLst>
                <a:ext uri="{FF2B5EF4-FFF2-40B4-BE49-F238E27FC236}">
                  <a16:creationId xmlns:a16="http://schemas.microsoft.com/office/drawing/2014/main" id="{2B8FD69F-4198-0B83-EEC2-D00026CD38BA}"/>
                </a:ext>
              </a:extLst>
            </p:cNvPr>
            <p:cNvCxnSpPr>
              <a:cxnSpLocks noChangeShapeType="1"/>
            </p:cNvCxnSpPr>
            <p:nvPr/>
          </p:nvCxnSpPr>
          <p:spPr bwMode="auto">
            <a:xfrm>
              <a:off x="8830" y="10076"/>
              <a:ext cx="513" cy="11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7" name="Line 86">
              <a:extLst>
                <a:ext uri="{FF2B5EF4-FFF2-40B4-BE49-F238E27FC236}">
                  <a16:creationId xmlns:a16="http://schemas.microsoft.com/office/drawing/2014/main" id="{E956DB59-EBD1-2DFE-B23F-B776FC6E275E}"/>
                </a:ext>
              </a:extLst>
            </p:cNvPr>
            <p:cNvCxnSpPr>
              <a:cxnSpLocks noChangeShapeType="1"/>
            </p:cNvCxnSpPr>
            <p:nvPr/>
          </p:nvCxnSpPr>
          <p:spPr bwMode="auto">
            <a:xfrm>
              <a:off x="9343" y="10190"/>
              <a:ext cx="855" cy="57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8" name="Line 87">
              <a:extLst>
                <a:ext uri="{FF2B5EF4-FFF2-40B4-BE49-F238E27FC236}">
                  <a16:creationId xmlns:a16="http://schemas.microsoft.com/office/drawing/2014/main" id="{94988EA7-EAD6-F42E-743F-C40204B60A45}"/>
                </a:ext>
              </a:extLst>
            </p:cNvPr>
            <p:cNvCxnSpPr>
              <a:cxnSpLocks noChangeShapeType="1"/>
            </p:cNvCxnSpPr>
            <p:nvPr/>
          </p:nvCxnSpPr>
          <p:spPr bwMode="auto">
            <a:xfrm>
              <a:off x="10198" y="9392"/>
              <a:ext cx="0" cy="23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1D3638A1-FD6A-E338-8A4F-61A4916AA65A}"/>
                </a:ext>
              </a:extLst>
            </p:cNvPr>
            <p:cNvSpPr>
              <a:spLocks noChangeArrowheads="1"/>
            </p:cNvSpPr>
            <p:nvPr/>
          </p:nvSpPr>
          <p:spPr bwMode="auto">
            <a:xfrm>
              <a:off x="10426" y="9392"/>
              <a:ext cx="570" cy="23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10" name="Line 89">
              <a:extLst>
                <a:ext uri="{FF2B5EF4-FFF2-40B4-BE49-F238E27FC236}">
                  <a16:creationId xmlns:a16="http://schemas.microsoft.com/office/drawing/2014/main" id="{559E0951-DC51-DC1D-C20A-3572C8793CBB}"/>
                </a:ext>
              </a:extLst>
            </p:cNvPr>
            <p:cNvCxnSpPr>
              <a:cxnSpLocks noChangeShapeType="1"/>
            </p:cNvCxnSpPr>
            <p:nvPr/>
          </p:nvCxnSpPr>
          <p:spPr bwMode="auto">
            <a:xfrm flipV="1">
              <a:off x="7006" y="10083"/>
              <a:ext cx="969" cy="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cxnSp>
        <p:cxnSp>
          <p:nvCxnSpPr>
            <p:cNvPr id="11" name="Line 90">
              <a:extLst>
                <a:ext uri="{FF2B5EF4-FFF2-40B4-BE49-F238E27FC236}">
                  <a16:creationId xmlns:a16="http://schemas.microsoft.com/office/drawing/2014/main" id="{BD6B2058-3448-124C-9028-F97B7E9C72E8}"/>
                </a:ext>
              </a:extLst>
            </p:cNvPr>
            <p:cNvCxnSpPr>
              <a:cxnSpLocks noChangeShapeType="1"/>
            </p:cNvCxnSpPr>
            <p:nvPr/>
          </p:nvCxnSpPr>
          <p:spPr bwMode="auto">
            <a:xfrm>
              <a:off x="10426" y="10760"/>
              <a:ext cx="57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12" name="Line 91">
              <a:extLst>
                <a:ext uri="{FF2B5EF4-FFF2-40B4-BE49-F238E27FC236}">
                  <a16:creationId xmlns:a16="http://schemas.microsoft.com/office/drawing/2014/main" id="{536AF348-48E7-F725-A041-410B08F8CC11}"/>
                </a:ext>
              </a:extLst>
            </p:cNvPr>
            <p:cNvCxnSpPr>
              <a:cxnSpLocks noChangeShapeType="1"/>
            </p:cNvCxnSpPr>
            <p:nvPr/>
          </p:nvCxnSpPr>
          <p:spPr bwMode="auto">
            <a:xfrm>
              <a:off x="9343" y="10190"/>
              <a:ext cx="513" cy="34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3" name="Line 92">
              <a:extLst>
                <a:ext uri="{FF2B5EF4-FFF2-40B4-BE49-F238E27FC236}">
                  <a16:creationId xmlns:a16="http://schemas.microsoft.com/office/drawing/2014/main" id="{EE2AA067-F954-81D6-0400-0B57BDE94DD6}"/>
                </a:ext>
              </a:extLst>
            </p:cNvPr>
            <p:cNvCxnSpPr>
              <a:cxnSpLocks noChangeShapeType="1"/>
            </p:cNvCxnSpPr>
            <p:nvPr/>
          </p:nvCxnSpPr>
          <p:spPr bwMode="auto">
            <a:xfrm>
              <a:off x="8830" y="10076"/>
              <a:ext cx="570"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cxnSp>
          <p:nvCxnSpPr>
            <p:cNvPr id="14" name="Line 93">
              <a:extLst>
                <a:ext uri="{FF2B5EF4-FFF2-40B4-BE49-F238E27FC236}">
                  <a16:creationId xmlns:a16="http://schemas.microsoft.com/office/drawing/2014/main" id="{FEC9A7A8-CCBC-818E-C5D5-06A27ED30D97}"/>
                </a:ext>
              </a:extLst>
            </p:cNvPr>
            <p:cNvCxnSpPr>
              <a:cxnSpLocks noChangeShapeType="1"/>
            </p:cNvCxnSpPr>
            <p:nvPr/>
          </p:nvCxnSpPr>
          <p:spPr bwMode="auto">
            <a:xfrm>
              <a:off x="9400" y="10304"/>
              <a:ext cx="798" cy="79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cxnSp>
          <p:nvCxnSpPr>
            <p:cNvPr id="15" name="Line 94">
              <a:extLst>
                <a:ext uri="{FF2B5EF4-FFF2-40B4-BE49-F238E27FC236}">
                  <a16:creationId xmlns:a16="http://schemas.microsoft.com/office/drawing/2014/main" id="{B131FE3D-059D-E517-D146-5429058B1975}"/>
                </a:ext>
              </a:extLst>
            </p:cNvPr>
            <p:cNvCxnSpPr>
              <a:cxnSpLocks noChangeShapeType="1"/>
            </p:cNvCxnSpPr>
            <p:nvPr/>
          </p:nvCxnSpPr>
          <p:spPr bwMode="auto">
            <a:xfrm>
              <a:off x="9400" y="10304"/>
              <a:ext cx="342" cy="34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16" name="Line 95">
              <a:extLst>
                <a:ext uri="{FF2B5EF4-FFF2-40B4-BE49-F238E27FC236}">
                  <a16:creationId xmlns:a16="http://schemas.microsoft.com/office/drawing/2014/main" id="{FCDD5B54-88C8-5105-8776-A1231306E190}"/>
                </a:ext>
              </a:extLst>
            </p:cNvPr>
            <p:cNvCxnSpPr>
              <a:cxnSpLocks noChangeShapeType="1"/>
            </p:cNvCxnSpPr>
            <p:nvPr/>
          </p:nvCxnSpPr>
          <p:spPr bwMode="auto">
            <a:xfrm>
              <a:off x="10426" y="11102"/>
              <a:ext cx="57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grpSp>
      <p:sp>
        <p:nvSpPr>
          <p:cNvPr id="22" name="ZoneTexte 21">
            <a:extLst>
              <a:ext uri="{FF2B5EF4-FFF2-40B4-BE49-F238E27FC236}">
                <a16:creationId xmlns:a16="http://schemas.microsoft.com/office/drawing/2014/main" id="{B5D4710A-252A-B4D6-ECEB-6B6778972058}"/>
              </a:ext>
            </a:extLst>
          </p:cNvPr>
          <p:cNvSpPr txBox="1"/>
          <p:nvPr/>
        </p:nvSpPr>
        <p:spPr>
          <a:xfrm>
            <a:off x="-1465" y="0"/>
            <a:ext cx="12193463"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Lumière polychromatique</a:t>
            </a:r>
            <a:endParaRPr lang="fr-FR" sz="3200" dirty="0"/>
          </a:p>
        </p:txBody>
      </p:sp>
      <p:sp>
        <p:nvSpPr>
          <p:cNvPr id="24" name="ZoneTexte 23">
            <a:extLst>
              <a:ext uri="{FF2B5EF4-FFF2-40B4-BE49-F238E27FC236}">
                <a16:creationId xmlns:a16="http://schemas.microsoft.com/office/drawing/2014/main" id="{941E9586-D21C-36AF-8802-715CAC7D086F}"/>
              </a:ext>
            </a:extLst>
          </p:cNvPr>
          <p:cNvSpPr txBox="1"/>
          <p:nvPr/>
        </p:nvSpPr>
        <p:spPr>
          <a:xfrm>
            <a:off x="0" y="645413"/>
            <a:ext cx="12156052" cy="235763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lumière polychromatique est composée de plusieurs ondes monochromatiques.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Sur l'écran, on observe plusieurs raies, ce qui confirme que la radiation est polychromatique.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Le spectre d'une lumière polychromatique est composé de plusieurs raies.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898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24A149B-70D4-0A42-92E0-5471BE09237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Lumière blanche</a:t>
            </a:r>
            <a:endParaRPr lang="fr-FR" sz="3200" dirty="0"/>
          </a:p>
        </p:txBody>
      </p:sp>
      <p:grpSp>
        <p:nvGrpSpPr>
          <p:cNvPr id="4" name="Groupe 3">
            <a:extLst>
              <a:ext uri="{FF2B5EF4-FFF2-40B4-BE49-F238E27FC236}">
                <a16:creationId xmlns:a16="http://schemas.microsoft.com/office/drawing/2014/main" id="{6DE15A78-7C0E-CDBC-8928-578B3F12DED7}"/>
              </a:ext>
            </a:extLst>
          </p:cNvPr>
          <p:cNvGrpSpPr>
            <a:grpSpLocks/>
          </p:cNvGrpSpPr>
          <p:nvPr/>
        </p:nvGrpSpPr>
        <p:grpSpPr bwMode="auto">
          <a:xfrm>
            <a:off x="3305893" y="3908620"/>
            <a:ext cx="5580213" cy="2720780"/>
            <a:chOff x="6472" y="13027"/>
            <a:chExt cx="4910" cy="2394"/>
          </a:xfrm>
        </p:grpSpPr>
        <p:grpSp>
          <p:nvGrpSpPr>
            <p:cNvPr id="5" name="Group 97">
              <a:extLst>
                <a:ext uri="{FF2B5EF4-FFF2-40B4-BE49-F238E27FC236}">
                  <a16:creationId xmlns:a16="http://schemas.microsoft.com/office/drawing/2014/main" id="{9BF90535-0B51-FC62-2E22-EF39DBC3E4E1}"/>
                </a:ext>
              </a:extLst>
            </p:cNvPr>
            <p:cNvGrpSpPr>
              <a:grpSpLocks/>
            </p:cNvGrpSpPr>
            <p:nvPr/>
          </p:nvGrpSpPr>
          <p:grpSpPr bwMode="auto">
            <a:xfrm>
              <a:off x="6472" y="13364"/>
              <a:ext cx="4910" cy="2057"/>
              <a:chOff x="659" y="7182"/>
              <a:chExt cx="4910" cy="2057"/>
            </a:xfrm>
          </p:grpSpPr>
          <p:sp>
            <p:nvSpPr>
              <p:cNvPr id="14" name="Text Box 98">
                <a:extLst>
                  <a:ext uri="{FF2B5EF4-FFF2-40B4-BE49-F238E27FC236}">
                    <a16:creationId xmlns:a16="http://schemas.microsoft.com/office/drawing/2014/main" id="{98E2F21A-1BDE-CA99-899D-8B6947A97D06}"/>
                  </a:ext>
                </a:extLst>
              </p:cNvPr>
              <p:cNvSpPr txBox="1">
                <a:spLocks noChangeArrowheads="1"/>
              </p:cNvSpPr>
              <p:nvPr/>
            </p:nvSpPr>
            <p:spPr bwMode="auto">
              <a:xfrm>
                <a:off x="659" y="7182"/>
                <a:ext cx="20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Faisceau de lumière blanche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99">
                <a:extLst>
                  <a:ext uri="{FF2B5EF4-FFF2-40B4-BE49-F238E27FC236}">
                    <a16:creationId xmlns:a16="http://schemas.microsoft.com/office/drawing/2014/main" id="{54661375-3CA5-F231-1F80-B5A0C480FE0D}"/>
                  </a:ext>
                </a:extLst>
              </p:cNvPr>
              <p:cNvSpPr txBox="1">
                <a:spLocks noChangeArrowheads="1"/>
              </p:cNvSpPr>
              <p:nvPr/>
            </p:nvSpPr>
            <p:spPr bwMode="auto">
              <a:xfrm>
                <a:off x="2846" y="8213"/>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Prisme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00">
                <a:extLst>
                  <a:ext uri="{FF2B5EF4-FFF2-40B4-BE49-F238E27FC236}">
                    <a16:creationId xmlns:a16="http://schemas.microsoft.com/office/drawing/2014/main" id="{B29ED258-7503-92BA-FFFB-DD27CA30D8BD}"/>
                  </a:ext>
                </a:extLst>
              </p:cNvPr>
              <p:cNvSpPr txBox="1">
                <a:spLocks noChangeArrowheads="1"/>
              </p:cNvSpPr>
              <p:nvPr/>
            </p:nvSpPr>
            <p:spPr bwMode="auto">
              <a:xfrm>
                <a:off x="3506" y="8923"/>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Ecran</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01">
                <a:extLst>
                  <a:ext uri="{FF2B5EF4-FFF2-40B4-BE49-F238E27FC236}">
                    <a16:creationId xmlns:a16="http://schemas.microsoft.com/office/drawing/2014/main" id="{2811EF3B-A7D8-EAB9-424D-C66510BF1CAD}"/>
                  </a:ext>
                </a:extLst>
              </p:cNvPr>
              <p:cNvSpPr txBox="1">
                <a:spLocks noChangeArrowheads="1"/>
              </p:cNvSpPr>
              <p:nvPr/>
            </p:nvSpPr>
            <p:spPr bwMode="auto">
              <a:xfrm>
                <a:off x="5217" y="7692"/>
                <a:ext cx="352"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vert270" wrap="square" lIns="0" tIns="0" rIns="0" bIns="0" anchor="t" anchorCtr="0" upright="1">
                <a:noAutofit/>
              </a:bodyPr>
              <a:lstStyle/>
              <a:p>
                <a:pPr algn="ctr">
                  <a:lnSpc>
                    <a:spcPct val="107000"/>
                  </a:lnSpc>
                  <a:spcAft>
                    <a:spcPts val="800"/>
                  </a:spcAft>
                </a:pPr>
                <a:r>
                  <a:rPr lang="fr-FR">
                    <a:effectLst/>
                    <a:latin typeface="Comic Sans MS" panose="030F0702030302020204" pitchFamily="66" charset="0"/>
                    <a:ea typeface="Calibri" panose="020F0502020204030204" pitchFamily="34" charset="0"/>
                    <a:cs typeface="Times New Roman" panose="02020603050405020304" pitchFamily="18" charset="0"/>
                  </a:rPr>
                  <a:t>Spectre</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AutoShape 102">
              <a:extLst>
                <a:ext uri="{FF2B5EF4-FFF2-40B4-BE49-F238E27FC236}">
                  <a16:creationId xmlns:a16="http://schemas.microsoft.com/office/drawing/2014/main" id="{C4B94A9A-5C92-427C-7173-79D6206B330F}"/>
                </a:ext>
              </a:extLst>
            </p:cNvPr>
            <p:cNvSpPr>
              <a:spLocks noChangeArrowheads="1"/>
            </p:cNvSpPr>
            <p:nvPr/>
          </p:nvSpPr>
          <p:spPr bwMode="auto">
            <a:xfrm>
              <a:off x="8488" y="13255"/>
              <a:ext cx="1140" cy="1140"/>
            </a:xfrm>
            <a:prstGeom prst="triangle">
              <a:avLst>
                <a:gd name="adj" fmla="val 50000"/>
              </a:avLst>
            </a:prstGeom>
            <a:solidFill>
              <a:srgbClr val="CC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7" name="Line 103">
              <a:extLst>
                <a:ext uri="{FF2B5EF4-FFF2-40B4-BE49-F238E27FC236}">
                  <a16:creationId xmlns:a16="http://schemas.microsoft.com/office/drawing/2014/main" id="{885B1574-11B1-610F-08D4-851C0D75BA7D}"/>
                </a:ext>
              </a:extLst>
            </p:cNvPr>
            <p:cNvCxnSpPr>
              <a:cxnSpLocks noChangeShapeType="1"/>
            </p:cNvCxnSpPr>
            <p:nvPr/>
          </p:nvCxnSpPr>
          <p:spPr bwMode="auto">
            <a:xfrm>
              <a:off x="7918" y="13710"/>
              <a:ext cx="912"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Line 104">
              <a:extLst>
                <a:ext uri="{FF2B5EF4-FFF2-40B4-BE49-F238E27FC236}">
                  <a16:creationId xmlns:a16="http://schemas.microsoft.com/office/drawing/2014/main" id="{B785E617-7292-DB36-5919-9989289A660C}"/>
                </a:ext>
              </a:extLst>
            </p:cNvPr>
            <p:cNvCxnSpPr>
              <a:cxnSpLocks noChangeShapeType="1"/>
            </p:cNvCxnSpPr>
            <p:nvPr/>
          </p:nvCxnSpPr>
          <p:spPr bwMode="auto">
            <a:xfrm>
              <a:off x="10198" y="13027"/>
              <a:ext cx="0" cy="23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E908EB4D-571D-5937-BEFD-AAF91D1C482F}"/>
                </a:ext>
              </a:extLst>
            </p:cNvPr>
            <p:cNvSpPr>
              <a:spLocks noChangeArrowheads="1"/>
            </p:cNvSpPr>
            <p:nvPr/>
          </p:nvSpPr>
          <p:spPr bwMode="auto">
            <a:xfrm>
              <a:off x="10426" y="13027"/>
              <a:ext cx="570" cy="23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10" name="Line 106">
              <a:extLst>
                <a:ext uri="{FF2B5EF4-FFF2-40B4-BE49-F238E27FC236}">
                  <a16:creationId xmlns:a16="http://schemas.microsoft.com/office/drawing/2014/main" id="{50C82FE0-5203-4A16-A6B6-EE7119A1EDC2}"/>
                </a:ext>
              </a:extLst>
            </p:cNvPr>
            <p:cNvCxnSpPr>
              <a:cxnSpLocks noChangeShapeType="1"/>
            </p:cNvCxnSpPr>
            <p:nvPr/>
          </p:nvCxnSpPr>
          <p:spPr bwMode="auto">
            <a:xfrm flipV="1">
              <a:off x="7006" y="13718"/>
              <a:ext cx="96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378D33D0-352E-30C9-264B-881DDFEF76B5}"/>
                </a:ext>
              </a:extLst>
            </p:cNvPr>
            <p:cNvSpPr>
              <a:spLocks noChangeArrowheads="1"/>
            </p:cNvSpPr>
            <p:nvPr/>
          </p:nvSpPr>
          <p:spPr bwMode="auto">
            <a:xfrm>
              <a:off x="10426" y="14394"/>
              <a:ext cx="570" cy="342"/>
            </a:xfrm>
            <a:prstGeom prst="rect">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2" name="Freeform 108">
              <a:extLst>
                <a:ext uri="{FF2B5EF4-FFF2-40B4-BE49-F238E27FC236}">
                  <a16:creationId xmlns:a16="http://schemas.microsoft.com/office/drawing/2014/main" id="{E221DFC3-A9A8-4DCC-4FCE-58C0F083DCD8}"/>
                </a:ext>
              </a:extLst>
            </p:cNvPr>
            <p:cNvSpPr>
              <a:spLocks/>
            </p:cNvSpPr>
            <p:nvPr/>
          </p:nvSpPr>
          <p:spPr bwMode="auto">
            <a:xfrm rot="-2942818">
              <a:off x="9680" y="13626"/>
              <a:ext cx="258" cy="1239"/>
            </a:xfrm>
            <a:custGeom>
              <a:avLst/>
              <a:gdLst>
                <a:gd name="T0" fmla="*/ 258 w 258"/>
                <a:gd name="T1" fmla="*/ 1014 h 1239"/>
                <a:gd name="T2" fmla="*/ 0 w 258"/>
                <a:gd name="T3" fmla="*/ 1239 h 1239"/>
                <a:gd name="T4" fmla="*/ 90 w 258"/>
                <a:gd name="T5" fmla="*/ 111 h 1239"/>
                <a:gd name="T6" fmla="*/ 138 w 258"/>
                <a:gd name="T7" fmla="*/ 0 h 1239"/>
                <a:gd name="T8" fmla="*/ 258 w 258"/>
                <a:gd name="T9" fmla="*/ 1014 h 1239"/>
              </a:gdLst>
              <a:ahLst/>
              <a:cxnLst>
                <a:cxn ang="0">
                  <a:pos x="T0" y="T1"/>
                </a:cxn>
                <a:cxn ang="0">
                  <a:pos x="T2" y="T3"/>
                </a:cxn>
                <a:cxn ang="0">
                  <a:pos x="T4" y="T5"/>
                </a:cxn>
                <a:cxn ang="0">
                  <a:pos x="T6" y="T7"/>
                </a:cxn>
                <a:cxn ang="0">
                  <a:pos x="T8" y="T9"/>
                </a:cxn>
              </a:cxnLst>
              <a:rect l="0" t="0" r="r" b="b"/>
              <a:pathLst>
                <a:path w="258" h="1239">
                  <a:moveTo>
                    <a:pt x="258" y="1014"/>
                  </a:moveTo>
                  <a:lnTo>
                    <a:pt x="0" y="1239"/>
                  </a:lnTo>
                  <a:lnTo>
                    <a:pt x="90" y="111"/>
                  </a:lnTo>
                  <a:lnTo>
                    <a:pt x="138" y="0"/>
                  </a:lnTo>
                  <a:lnTo>
                    <a:pt x="258" y="1014"/>
                  </a:lnTo>
                  <a:close/>
                </a:path>
              </a:pathLst>
            </a:cu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13" name="Freeform 109">
              <a:extLst>
                <a:ext uri="{FF2B5EF4-FFF2-40B4-BE49-F238E27FC236}">
                  <a16:creationId xmlns:a16="http://schemas.microsoft.com/office/drawing/2014/main" id="{4A7E70A5-5CD5-759B-D05B-6F7FDFE75B4C}"/>
                </a:ext>
              </a:extLst>
            </p:cNvPr>
            <p:cNvSpPr>
              <a:spLocks/>
            </p:cNvSpPr>
            <p:nvPr/>
          </p:nvSpPr>
          <p:spPr bwMode="auto">
            <a:xfrm rot="-4307028">
              <a:off x="9077" y="13499"/>
              <a:ext cx="96" cy="618"/>
            </a:xfrm>
            <a:custGeom>
              <a:avLst/>
              <a:gdLst>
                <a:gd name="T0" fmla="*/ 42 w 96"/>
                <a:gd name="T1" fmla="*/ 0 h 618"/>
                <a:gd name="T2" fmla="*/ 0 w 96"/>
                <a:gd name="T3" fmla="*/ 618 h 618"/>
                <a:gd name="T4" fmla="*/ 96 w 96"/>
                <a:gd name="T5" fmla="*/ 525 h 618"/>
                <a:gd name="T6" fmla="*/ 42 w 96"/>
                <a:gd name="T7" fmla="*/ 0 h 618"/>
              </a:gdLst>
              <a:ahLst/>
              <a:cxnLst>
                <a:cxn ang="0">
                  <a:pos x="T0" y="T1"/>
                </a:cxn>
                <a:cxn ang="0">
                  <a:pos x="T2" y="T3"/>
                </a:cxn>
                <a:cxn ang="0">
                  <a:pos x="T4" y="T5"/>
                </a:cxn>
                <a:cxn ang="0">
                  <a:pos x="T6" y="T7"/>
                </a:cxn>
              </a:cxnLst>
              <a:rect l="0" t="0" r="r" b="b"/>
              <a:pathLst>
                <a:path w="96" h="618">
                  <a:moveTo>
                    <a:pt x="42" y="0"/>
                  </a:moveTo>
                  <a:lnTo>
                    <a:pt x="0" y="618"/>
                  </a:lnTo>
                  <a:lnTo>
                    <a:pt x="96" y="525"/>
                  </a:lnTo>
                  <a:lnTo>
                    <a:pt x="42" y="0"/>
                  </a:lnTo>
                  <a:close/>
                </a:path>
              </a:pathLst>
            </a:cu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grpSp>
      <p:sp>
        <p:nvSpPr>
          <p:cNvPr id="19" name="ZoneTexte 18">
            <a:extLst>
              <a:ext uri="{FF2B5EF4-FFF2-40B4-BE49-F238E27FC236}">
                <a16:creationId xmlns:a16="http://schemas.microsoft.com/office/drawing/2014/main" id="{B1A13F13-CDC0-AECF-18E5-56862AA53DE2}"/>
              </a:ext>
            </a:extLst>
          </p:cNvPr>
          <p:cNvSpPr txBox="1"/>
          <p:nvPr/>
        </p:nvSpPr>
        <p:spPr>
          <a:xfrm>
            <a:off x="-7064" y="545767"/>
            <a:ext cx="12199064" cy="275280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émise par le soleil est une lumière polychromatique.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blanche est continu.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C'est celui de la lumière visible.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 </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Lors de la réfraction d'une lumière polychromatique par un prisme, les radiations de faibles longueurs d'onde comme le bleu sont plus déviées alors que celles de grandes longueurs d'onde comme le rouge sont moins déviées.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75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Picture 6">
            <a:extLst>
              <a:ext uri="{FF2B5EF4-FFF2-40B4-BE49-F238E27FC236}">
                <a16:creationId xmlns:a16="http://schemas.microsoft.com/office/drawing/2014/main" id="{02012014-C780-37F0-7A52-E88A3B28B2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0378" y="1148666"/>
            <a:ext cx="3420000" cy="4560667"/>
          </a:xfrm>
          <a:prstGeom prst="rect">
            <a:avLst/>
          </a:prstGeom>
          <a:noFill/>
        </p:spPr>
      </p:pic>
      <p:sp>
        <p:nvSpPr>
          <p:cNvPr id="4" name="ZoneTexte 3">
            <a:extLst>
              <a:ext uri="{FF2B5EF4-FFF2-40B4-BE49-F238E27FC236}">
                <a16:creationId xmlns:a16="http://schemas.microsoft.com/office/drawing/2014/main" id="{5BC594E1-7950-5311-7412-70BA5688D4C0}"/>
              </a:ext>
            </a:extLst>
          </p:cNvPr>
          <p:cNvSpPr txBox="1"/>
          <p:nvPr/>
        </p:nvSpPr>
        <p:spPr>
          <a:xfrm>
            <a:off x="0" y="286009"/>
            <a:ext cx="8548991" cy="6494085"/>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Niels Bohr (1885-1962)</a:t>
            </a:r>
            <a:endParaRPr lang="fr-FR" sz="2800" b="1" dirty="0">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800" b="1"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Se basant sur les théories de Rutherford, il publie en 1913 un modèle de la structure de l'atome mais aussi de la liaison chimique.</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Cette théorie présente l'atome comme un noyau autour duquel gravitent des électrons, les orbites les plus éloignées du noyau comprenant le plus d'électrons, ce qui détermine les propriétés chimiques de l'atome.</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électrons ont la possibilité de passer d'une couche à une autre, émettant un quantum d'énergie, le photon.</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Cette théorie est à la base de la mécanique quantique.</a:t>
            </a: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Ce modèle est confirmé expérimentalement quelques années plus tard.</a:t>
            </a:r>
            <a:endParaRPr lang="fr-FR" sz="2400" dirty="0"/>
          </a:p>
        </p:txBody>
      </p:sp>
    </p:spTree>
    <p:extLst>
      <p:ext uri="{BB962C8B-B14F-4D97-AF65-F5344CB8AC3E}">
        <p14:creationId xmlns:p14="http://schemas.microsoft.com/office/powerpoint/2010/main" val="317286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ADB98B9-237F-2B8C-62EA-E80529F93A6D}"/>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a:t>
            </a:r>
            <a:r>
              <a:rPr lang="fr-FR" sz="32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 spectres continus d'émission</a:t>
            </a:r>
            <a:endParaRPr lang="fr-FR" sz="3200" dirty="0"/>
          </a:p>
        </p:txBody>
      </p:sp>
      <p:sp>
        <p:nvSpPr>
          <p:cNvPr id="5" name="ZoneTexte 4">
            <a:extLst>
              <a:ext uri="{FF2B5EF4-FFF2-40B4-BE49-F238E27FC236}">
                <a16:creationId xmlns:a16="http://schemas.microsoft.com/office/drawing/2014/main" id="{48C97A6A-86A9-8EFB-ACC2-10AF2F3B8673}"/>
              </a:ext>
            </a:extLst>
          </p:cNvPr>
          <p:cNvSpPr txBox="1"/>
          <p:nvPr/>
        </p:nvSpPr>
        <p:spPr>
          <a:xfrm>
            <a:off x="-2196" y="1543136"/>
            <a:ext cx="12194196"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corps rayonnant, solide ou liquide, émet de la lumière sur toutes les longueurs d'ondes.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présentera un spectre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spectres2">
            <a:extLst>
              <a:ext uri="{FF2B5EF4-FFF2-40B4-BE49-F238E27FC236}">
                <a16:creationId xmlns:a16="http://schemas.microsoft.com/office/drawing/2014/main" id="{8751434F-9246-EE25-BBA0-9975B5022B77}"/>
              </a:ext>
            </a:extLst>
          </p:cNvPr>
          <p:cNvPicPr>
            <a:picLocks noChangeAspect="1"/>
          </p:cNvPicPr>
          <p:nvPr/>
        </p:nvPicPr>
        <p:blipFill>
          <a:blip r:embed="rId2" cstate="print"/>
          <a:srcRect t="1950" b="70167"/>
          <a:stretch>
            <a:fillRect/>
          </a:stretch>
        </p:blipFill>
        <p:spPr bwMode="auto">
          <a:xfrm>
            <a:off x="0" y="3514455"/>
            <a:ext cx="12192000" cy="1810787"/>
          </a:xfrm>
          <a:prstGeom prst="rect">
            <a:avLst/>
          </a:prstGeom>
          <a:noFill/>
          <a:ln w="9525">
            <a:noFill/>
            <a:miter lim="800000"/>
            <a:headEnd/>
            <a:tailEnd/>
          </a:ln>
        </p:spPr>
      </p:pic>
    </p:spTree>
    <p:extLst>
      <p:ext uri="{BB962C8B-B14F-4D97-AF65-F5344CB8AC3E}">
        <p14:creationId xmlns:p14="http://schemas.microsoft.com/office/powerpoint/2010/main" val="900082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54176190-70B6-F1CF-1344-31E3CF7AF25D}"/>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a:t>
            </a:r>
            <a:r>
              <a:rPr lang="fr-FR" sz="32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 spectres de raies d'émission</a:t>
            </a:r>
            <a:endParaRPr lang="fr-FR" sz="3200" dirty="0"/>
          </a:p>
        </p:txBody>
      </p:sp>
      <p:sp>
        <p:nvSpPr>
          <p:cNvPr id="4" name="ZoneTexte 3">
            <a:extLst>
              <a:ext uri="{FF2B5EF4-FFF2-40B4-BE49-F238E27FC236}">
                <a16:creationId xmlns:a16="http://schemas.microsoft.com/office/drawing/2014/main" id="{518574B6-AF75-AB60-C90F-5269FDFC6AC2}"/>
              </a:ext>
            </a:extLst>
          </p:cNvPr>
          <p:cNvSpPr txBox="1"/>
          <p:nvPr/>
        </p:nvSpPr>
        <p:spPr>
          <a:xfrm>
            <a:off x="-2196" y="1245158"/>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gaz lumineux, incandescent, émet de la lumière sous forme de raies brillantes appelées spectre d'émission discontinu ou de raies auquel se superpose quelquefois un spectre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spectres2">
            <a:extLst>
              <a:ext uri="{FF2B5EF4-FFF2-40B4-BE49-F238E27FC236}">
                <a16:creationId xmlns:a16="http://schemas.microsoft.com/office/drawing/2014/main" id="{6B273BFC-92AB-E813-2DD5-74D70ECDE442}"/>
              </a:ext>
            </a:extLst>
          </p:cNvPr>
          <p:cNvPicPr>
            <a:picLocks noChangeAspect="1"/>
          </p:cNvPicPr>
          <p:nvPr/>
        </p:nvPicPr>
        <p:blipFill>
          <a:blip r:embed="rId2" cstate="print"/>
          <a:srcRect t="37038" b="36057"/>
          <a:stretch>
            <a:fillRect/>
          </a:stretch>
        </p:blipFill>
        <p:spPr bwMode="auto">
          <a:xfrm>
            <a:off x="-2196" y="2843578"/>
            <a:ext cx="12184144" cy="1746006"/>
          </a:xfrm>
          <a:prstGeom prst="rect">
            <a:avLst/>
          </a:prstGeom>
          <a:noFill/>
          <a:ln w="9525">
            <a:noFill/>
            <a:miter lim="800000"/>
            <a:headEnd/>
            <a:tailEnd/>
          </a:ln>
        </p:spPr>
      </p:pic>
    </p:spTree>
    <p:extLst>
      <p:ext uri="{BB962C8B-B14F-4D97-AF65-F5344CB8AC3E}">
        <p14:creationId xmlns:p14="http://schemas.microsoft.com/office/powerpoint/2010/main" val="618079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51A7BFC4-CDEB-0E02-49F4-F7721E743982}"/>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a:t>
            </a:r>
            <a:r>
              <a:rPr lang="fr-FR" sz="32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 spectres de raies d'absorption</a:t>
            </a:r>
            <a:endParaRPr lang="fr-FR" sz="3200" dirty="0"/>
          </a:p>
        </p:txBody>
      </p:sp>
      <p:sp>
        <p:nvSpPr>
          <p:cNvPr id="4" name="ZoneTexte 3">
            <a:extLst>
              <a:ext uri="{FF2B5EF4-FFF2-40B4-BE49-F238E27FC236}">
                <a16:creationId xmlns:a16="http://schemas.microsoft.com/office/drawing/2014/main" id="{4A9008FD-7FAD-162F-C52D-988515526D4B}"/>
              </a:ext>
            </a:extLst>
          </p:cNvPr>
          <p:cNvSpPr txBox="1"/>
          <p:nvPr/>
        </p:nvSpPr>
        <p:spPr>
          <a:xfrm>
            <a:off x="-2196" y="718906"/>
            <a:ext cx="12194196" cy="165468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Si la lumière blanche d'une source lumineuse traverse un gaz, celui-ci peut éteindre certaines longueurs d'ondes du spectre continu et les remplacer par des raies sombres qui se superposent au spectre continu de la source lumineuse, c'est le spectre d'absorption.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D80B63A8-4B42-BC7C-E735-945BEA3352EF}"/>
              </a:ext>
            </a:extLst>
          </p:cNvPr>
          <p:cNvPicPr>
            <a:picLocks noChangeAspect="1"/>
          </p:cNvPicPr>
          <p:nvPr/>
        </p:nvPicPr>
        <p:blipFill rotWithShape="1">
          <a:blip r:embed="rId2">
            <a:extLst>
              <a:ext uri="{28A0092B-C50C-407E-A947-70E740481C1C}">
                <a14:useLocalDpi xmlns:a14="http://schemas.microsoft.com/office/drawing/2010/main" val="0"/>
              </a:ext>
            </a:extLst>
          </a:blip>
          <a:srcRect t="67567"/>
          <a:stretch/>
        </p:blipFill>
        <p:spPr bwMode="auto">
          <a:xfrm>
            <a:off x="0" y="2646151"/>
            <a:ext cx="12192000" cy="2104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3989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655E7D9-D932-BD49-25FA-46F5732FCF29}"/>
              </a:ext>
            </a:extLst>
          </p:cNvPr>
          <p:cNvSpPr txBox="1"/>
          <p:nvPr/>
        </p:nvSpPr>
        <p:spPr>
          <a:xfrm>
            <a:off x="0" y="0"/>
            <a:ext cx="12192000" cy="393832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Au milieu du XIX</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ème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siècle l'allemand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Kirchoff</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découvre des lois qui porteront son nom et qui postulent l'existence de différents types de spectres selon la nature de la source lumineuse.</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L'importance de ces lois vient du fait que nous pouvons dès lors conclure qu'à chaque corps correspond un spectre caractéristique et que chaque atome ou molécule peut absorber ou émettre certaines longueurs d'ondes qui le caractérisent.</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Les raies d'émission et d'absorption d'un élément déterminé ont les mêmes longueurs d'onde, caractéristiques de cet élément.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spectres2">
            <a:extLst>
              <a:ext uri="{FF2B5EF4-FFF2-40B4-BE49-F238E27FC236}">
                <a16:creationId xmlns:a16="http://schemas.microsoft.com/office/drawing/2014/main" id="{05182439-B235-2B6C-012D-1CAF0EC5934D}"/>
              </a:ext>
            </a:extLst>
          </p:cNvPr>
          <p:cNvPicPr>
            <a:picLocks noChangeAspect="1"/>
          </p:cNvPicPr>
          <p:nvPr/>
        </p:nvPicPr>
        <p:blipFill>
          <a:blip r:embed="rId2" cstate="print"/>
          <a:srcRect t="37038" b="36057"/>
          <a:stretch>
            <a:fillRect/>
          </a:stretch>
        </p:blipFill>
        <p:spPr bwMode="auto">
          <a:xfrm>
            <a:off x="-2196" y="2843578"/>
            <a:ext cx="12184144" cy="1746006"/>
          </a:xfrm>
          <a:prstGeom prst="rect">
            <a:avLst/>
          </a:prstGeom>
          <a:noFill/>
          <a:ln w="9525">
            <a:noFill/>
            <a:miter lim="800000"/>
            <a:headEnd/>
            <a:tailEnd/>
          </a:ln>
        </p:spPr>
      </p:pic>
      <p:pic>
        <p:nvPicPr>
          <p:cNvPr id="5" name="Image 4">
            <a:extLst>
              <a:ext uri="{FF2B5EF4-FFF2-40B4-BE49-F238E27FC236}">
                <a16:creationId xmlns:a16="http://schemas.microsoft.com/office/drawing/2014/main" id="{BADF19EF-E831-A97C-A881-1E8D0FFD72D9}"/>
              </a:ext>
            </a:extLst>
          </p:cNvPr>
          <p:cNvPicPr>
            <a:picLocks noChangeAspect="1"/>
          </p:cNvPicPr>
          <p:nvPr/>
        </p:nvPicPr>
        <p:blipFill rotWithShape="1">
          <a:blip r:embed="rId3">
            <a:extLst>
              <a:ext uri="{28A0092B-C50C-407E-A947-70E740481C1C}">
                <a14:useLocalDpi xmlns:a14="http://schemas.microsoft.com/office/drawing/2010/main" val="0"/>
              </a:ext>
            </a:extLst>
          </a:blip>
          <a:srcRect t="67567"/>
          <a:stretch/>
        </p:blipFill>
        <p:spPr bwMode="auto">
          <a:xfrm>
            <a:off x="10052" y="4589584"/>
            <a:ext cx="12192000" cy="2104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42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45FFA32-4108-625B-D492-E87E0F81C0B6}"/>
              </a:ext>
            </a:extLst>
          </p:cNvPr>
          <p:cNvSpPr txBox="1"/>
          <p:nvPr/>
        </p:nvSpPr>
        <p:spPr>
          <a:xfrm>
            <a:off x="-2196" y="719440"/>
            <a:ext cx="12194196"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L'étude du spectre d'une étoile permet d'en connaître sa composition.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A553518A-BBAD-EA00-79E0-7B6B0F29B371}"/>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a:t>
            </a:r>
            <a:r>
              <a:rPr lang="fr-FR" sz="32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 spectres des étoiles</a:t>
            </a:r>
            <a:endParaRPr lang="fr-FR" sz="3200" dirty="0"/>
          </a:p>
        </p:txBody>
      </p:sp>
      <p:pic>
        <p:nvPicPr>
          <p:cNvPr id="5" name="Image 4">
            <a:extLst>
              <a:ext uri="{FF2B5EF4-FFF2-40B4-BE49-F238E27FC236}">
                <a16:creationId xmlns:a16="http://schemas.microsoft.com/office/drawing/2014/main" id="{CA79B3D3-2B6D-BA46-25C7-5AF12D985002}"/>
              </a:ext>
            </a:extLst>
          </p:cNvPr>
          <p:cNvPicPr>
            <a:picLocks noChangeAspect="1"/>
          </p:cNvPicPr>
          <p:nvPr/>
        </p:nvPicPr>
        <p:blipFill>
          <a:blip r:embed="rId2" cstate="print"/>
          <a:srcRect/>
          <a:stretch>
            <a:fillRect/>
          </a:stretch>
        </p:blipFill>
        <p:spPr bwMode="auto">
          <a:xfrm>
            <a:off x="0" y="1431925"/>
            <a:ext cx="12192000" cy="5231822"/>
          </a:xfrm>
          <a:prstGeom prst="rect">
            <a:avLst/>
          </a:prstGeom>
          <a:noFill/>
          <a:ln w="9525">
            <a:noFill/>
            <a:miter lim="800000"/>
            <a:headEnd/>
            <a:tailEnd/>
          </a:ln>
        </p:spPr>
      </p:pic>
    </p:spTree>
    <p:extLst>
      <p:ext uri="{BB962C8B-B14F-4D97-AF65-F5344CB8AC3E}">
        <p14:creationId xmlns:p14="http://schemas.microsoft.com/office/powerpoint/2010/main" val="504143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E829706-610A-B11E-FC11-DCF425E072E2}"/>
              </a:ext>
            </a:extLst>
          </p:cNvPr>
          <p:cNvSpPr txBox="1"/>
          <p:nvPr/>
        </p:nvSpPr>
        <p:spPr>
          <a:xfrm>
            <a:off x="-1464" y="0"/>
            <a:ext cx="12193464" cy="1077218"/>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Origine des spectres</a:t>
            </a:r>
          </a:p>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Niveau d'énergie électronique d'un atome</a:t>
            </a:r>
            <a:endParaRPr lang="fr-FR" sz="3200" dirty="0"/>
          </a:p>
        </p:txBody>
      </p:sp>
      <p:sp>
        <p:nvSpPr>
          <p:cNvPr id="5" name="ZoneTexte 4">
            <a:extLst>
              <a:ext uri="{FF2B5EF4-FFF2-40B4-BE49-F238E27FC236}">
                <a16:creationId xmlns:a16="http://schemas.microsoft.com/office/drawing/2014/main" id="{0FCE5E10-873D-C3B6-A6B0-9D0A2958C019}"/>
              </a:ext>
            </a:extLst>
          </p:cNvPr>
          <p:cNvSpPr txBox="1"/>
          <p:nvPr/>
        </p:nvSpPr>
        <p:spPr>
          <a:xfrm>
            <a:off x="0" y="1077218"/>
            <a:ext cx="12192000" cy="543161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différents niveaux d’organisation des électrons définissent également l’énergie propre à chaque électron en fonction de sa position.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Chaque orbite (ou nombre quantique principal) correspond à un niveau d’énergie propre dont la valeur se détermine à partir d’une formule commune à tous les atomes, mais dont un des paramètres constants varie avec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niveaux les plus éloignés du noyau sont les plus énergétiques.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différence entre deux niveaux diminue très rapidement alors que l’on s’éloigne du noyau.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niveaux d’énergie pour un atome sont fixes et définis: ils ne peuvent pas prendre d’autres valeurs que ces valeurs-ci.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515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86ED7F85-D993-863F-2582-30B64389A842}"/>
              </a:ext>
            </a:extLst>
          </p:cNvPr>
          <p:cNvGrpSpPr/>
          <p:nvPr/>
        </p:nvGrpSpPr>
        <p:grpSpPr>
          <a:xfrm>
            <a:off x="79128" y="70340"/>
            <a:ext cx="12019087" cy="6585440"/>
            <a:chOff x="-606702" y="-58744"/>
            <a:chExt cx="10439451" cy="4575885"/>
          </a:xfrm>
        </p:grpSpPr>
        <p:sp>
          <p:nvSpPr>
            <p:cNvPr id="3" name="ZoneTexte 59">
              <a:extLst>
                <a:ext uri="{FF2B5EF4-FFF2-40B4-BE49-F238E27FC236}">
                  <a16:creationId xmlns:a16="http://schemas.microsoft.com/office/drawing/2014/main" id="{6B5338A8-CEC3-5D82-00AF-10DF6570A49A}"/>
                </a:ext>
              </a:extLst>
            </p:cNvPr>
            <p:cNvSpPr txBox="1"/>
            <p:nvPr/>
          </p:nvSpPr>
          <p:spPr>
            <a:xfrm>
              <a:off x="3305273" y="-58744"/>
              <a:ext cx="1224068" cy="327294"/>
            </a:xfrm>
            <a:prstGeom prst="rect">
              <a:avLst/>
            </a:prstGeom>
            <a:noFill/>
          </p:spPr>
          <p:txBody>
            <a:bodyPr wrap="square" lIns="0" tIns="0" rIns="0" bIns="0" rtlCol="0">
              <a:noAutofit/>
            </a:bodyPr>
            <a:lstStyle/>
            <a:p>
              <a:pPr algn="ctr">
                <a:lnSpc>
                  <a:spcPct val="107000"/>
                </a:lnSpc>
                <a:spcAft>
                  <a:spcPts val="800"/>
                </a:spcAft>
              </a:pPr>
              <a:r>
                <a:rPr lang="fr-FR" sz="2400" kern="1200" dirty="0">
                  <a:effectLst/>
                  <a:latin typeface="Comic Sans MS" panose="030F0702030302020204" pitchFamily="66" charset="0"/>
                  <a:ea typeface="Calibri" panose="020F0502020204030204" pitchFamily="34" charset="0"/>
                  <a:cs typeface="Times New Roman" panose="02020603050405020304" pitchFamily="18" charset="0"/>
                </a:rPr>
                <a:t>Energies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40F214C-4B55-63CB-2F48-A7EF172C22BA}"/>
                </a:ext>
              </a:extLst>
            </p:cNvPr>
            <p:cNvGrpSpPr/>
            <p:nvPr/>
          </p:nvGrpSpPr>
          <p:grpSpPr>
            <a:xfrm>
              <a:off x="-606702" y="0"/>
              <a:ext cx="10439451" cy="4517141"/>
              <a:chOff x="-606702" y="0"/>
              <a:chExt cx="10439451" cy="4517141"/>
            </a:xfrm>
          </p:grpSpPr>
          <p:sp>
            <p:nvSpPr>
              <p:cNvPr id="5" name="Rectangle 4">
                <a:extLst>
                  <a:ext uri="{FF2B5EF4-FFF2-40B4-BE49-F238E27FC236}">
                    <a16:creationId xmlns:a16="http://schemas.microsoft.com/office/drawing/2014/main" id="{9419BB6F-5CF6-0211-5469-08DD3A4CD1D6}"/>
                  </a:ext>
                </a:extLst>
              </p:cNvPr>
              <p:cNvSpPr/>
              <p:nvPr/>
            </p:nvSpPr>
            <p:spPr>
              <a:xfrm>
                <a:off x="3286148" y="357190"/>
                <a:ext cx="3571900" cy="7143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a:p>
            </p:txBody>
          </p:sp>
          <p:cxnSp>
            <p:nvCxnSpPr>
              <p:cNvPr id="6" name="Connecteur droit avec flèche 5">
                <a:extLst>
                  <a:ext uri="{FF2B5EF4-FFF2-40B4-BE49-F238E27FC236}">
                    <a16:creationId xmlns:a16="http://schemas.microsoft.com/office/drawing/2014/main" id="{4066A85D-6108-E968-91A4-77D88E11F635}"/>
                  </a:ext>
                </a:extLst>
              </p:cNvPr>
              <p:cNvCxnSpPr/>
              <p:nvPr/>
            </p:nvCxnSpPr>
            <p:spPr>
              <a:xfrm rot="5400000" flipH="1" flipV="1">
                <a:off x="1106495" y="2178859"/>
                <a:ext cx="4358512" cy="794"/>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68C6CF54-CACF-F75A-FAD8-5A11D692D5EB}"/>
                  </a:ext>
                </a:extLst>
              </p:cNvPr>
              <p:cNvCxnSpPr/>
              <p:nvPr/>
            </p:nvCxnSpPr>
            <p:spPr>
              <a:xfrm>
                <a:off x="3286148" y="4286280"/>
                <a:ext cx="3571900" cy="0"/>
              </a:xfrm>
              <a:prstGeom prst="line">
                <a:avLst/>
              </a:prstGeom>
              <a:ln w="28575">
                <a:solidFill>
                  <a:srgbClr val="0000FF"/>
                </a:solidFill>
              </a:ln>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681D5B0B-989B-E43C-512B-7E7B49EDDEB3}"/>
                  </a:ext>
                </a:extLst>
              </p:cNvPr>
              <p:cNvCxnSpPr/>
              <p:nvPr/>
            </p:nvCxnSpPr>
            <p:spPr>
              <a:xfrm>
                <a:off x="3286148" y="3071834"/>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5E9D81E2-E558-0830-4257-3ACF6D478D1E}"/>
                  </a:ext>
                </a:extLst>
              </p:cNvPr>
              <p:cNvCxnSpPr/>
              <p:nvPr/>
            </p:nvCxnSpPr>
            <p:spPr>
              <a:xfrm>
                <a:off x="3286148" y="2428892"/>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DA9B3C49-B041-E193-F36C-053C8A8F017A}"/>
                  </a:ext>
                </a:extLst>
              </p:cNvPr>
              <p:cNvCxnSpPr/>
              <p:nvPr/>
            </p:nvCxnSpPr>
            <p:spPr>
              <a:xfrm>
                <a:off x="3286148" y="2000264"/>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E6C87DB5-1783-8E0D-C349-32BCA148A487}"/>
                  </a:ext>
                </a:extLst>
              </p:cNvPr>
              <p:cNvCxnSpPr/>
              <p:nvPr/>
            </p:nvCxnSpPr>
            <p:spPr>
              <a:xfrm>
                <a:off x="3286148" y="1785950"/>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EF287686-9A3D-A25A-FFA4-DAA553BD96ED}"/>
                  </a:ext>
                </a:extLst>
              </p:cNvPr>
              <p:cNvCxnSpPr/>
              <p:nvPr/>
            </p:nvCxnSpPr>
            <p:spPr>
              <a:xfrm>
                <a:off x="3286148" y="1071570"/>
                <a:ext cx="3571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3" name="Accolade fermante 12">
                <a:extLst>
                  <a:ext uri="{FF2B5EF4-FFF2-40B4-BE49-F238E27FC236}">
                    <a16:creationId xmlns:a16="http://schemas.microsoft.com/office/drawing/2014/main" id="{0D0A4D4F-553B-2C73-194C-50F7A6E0391B}"/>
                  </a:ext>
                </a:extLst>
              </p:cNvPr>
              <p:cNvSpPr/>
              <p:nvPr/>
            </p:nvSpPr>
            <p:spPr>
              <a:xfrm>
                <a:off x="7000924" y="1714512"/>
                <a:ext cx="214314" cy="150019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2400"/>
              </a:p>
            </p:txBody>
          </p:sp>
          <p:sp>
            <p:nvSpPr>
              <p:cNvPr id="14" name="Accolade fermante 13">
                <a:extLst>
                  <a:ext uri="{FF2B5EF4-FFF2-40B4-BE49-F238E27FC236}">
                    <a16:creationId xmlns:a16="http://schemas.microsoft.com/office/drawing/2014/main" id="{C67F1498-4DD4-B016-961F-EBABC4E7A81A}"/>
                  </a:ext>
                </a:extLst>
              </p:cNvPr>
              <p:cNvSpPr/>
              <p:nvPr/>
            </p:nvSpPr>
            <p:spPr>
              <a:xfrm>
                <a:off x="7000924" y="357190"/>
                <a:ext cx="285752" cy="78581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2400"/>
              </a:p>
            </p:txBody>
          </p:sp>
          <p:sp>
            <p:nvSpPr>
              <p:cNvPr id="15" name="ZoneTexte 60">
                <a:extLst>
                  <a:ext uri="{FF2B5EF4-FFF2-40B4-BE49-F238E27FC236}">
                    <a16:creationId xmlns:a16="http://schemas.microsoft.com/office/drawing/2014/main" id="{76699D62-FAA3-80E4-2B56-20F4546026D6}"/>
                  </a:ext>
                </a:extLst>
              </p:cNvPr>
              <p:cNvSpPr txBox="1"/>
              <p:nvPr/>
            </p:nvSpPr>
            <p:spPr>
              <a:xfrm>
                <a:off x="7386149" y="605582"/>
                <a:ext cx="2446600" cy="283987"/>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Continuum d'énergie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61">
                <a:extLst>
                  <a:ext uri="{FF2B5EF4-FFF2-40B4-BE49-F238E27FC236}">
                    <a16:creationId xmlns:a16="http://schemas.microsoft.com/office/drawing/2014/main" id="{85754A48-D95F-04FB-79B1-BD40EADF6D68}"/>
                  </a:ext>
                </a:extLst>
              </p:cNvPr>
              <p:cNvSpPr txBox="1"/>
              <p:nvPr/>
            </p:nvSpPr>
            <p:spPr>
              <a:xfrm>
                <a:off x="7143775" y="2122249"/>
                <a:ext cx="2155496" cy="580025"/>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Niveaux excités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(Instables)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62">
                <a:extLst>
                  <a:ext uri="{FF2B5EF4-FFF2-40B4-BE49-F238E27FC236}">
                    <a16:creationId xmlns:a16="http://schemas.microsoft.com/office/drawing/2014/main" id="{23DECC5A-514C-443F-B92C-0528F92D906A}"/>
                  </a:ext>
                </a:extLst>
              </p:cNvPr>
              <p:cNvSpPr txBox="1"/>
              <p:nvPr/>
            </p:nvSpPr>
            <p:spPr>
              <a:xfrm>
                <a:off x="-606702" y="761357"/>
                <a:ext cx="3852453" cy="556213"/>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Niveau le plus haut de l'atome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Niveau d'ionisation</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63">
                <a:extLst>
                  <a:ext uri="{FF2B5EF4-FFF2-40B4-BE49-F238E27FC236}">
                    <a16:creationId xmlns:a16="http://schemas.microsoft.com/office/drawing/2014/main" id="{B90B5383-3A1D-B19A-F92F-1C071FCC4E47}"/>
                  </a:ext>
                </a:extLst>
              </p:cNvPr>
              <p:cNvSpPr txBox="1"/>
              <p:nvPr/>
            </p:nvSpPr>
            <p:spPr>
              <a:xfrm>
                <a:off x="-606702" y="3710790"/>
                <a:ext cx="3905104" cy="806351"/>
              </a:xfrm>
              <a:prstGeom prst="rect">
                <a:avLst/>
              </a:prstGeom>
              <a:noFill/>
            </p:spPr>
            <p:txBody>
              <a:bodyPr wrap="square" lIns="0" tIns="0" rIns="0" bIns="0" rtlCol="0">
                <a:noAutofit/>
              </a:bodyPr>
              <a:lstStyle/>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le plus bas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fondamental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(Stable)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096298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89FA92E-1BBE-9D13-CCDE-9B1653CB36D0}"/>
              </a:ext>
            </a:extLst>
          </p:cNvPr>
          <p:cNvSpPr txBox="1"/>
          <p:nvPr/>
        </p:nvSpPr>
        <p:spPr>
          <a:xfrm>
            <a:off x="-1464" y="0"/>
            <a:ext cx="12193464" cy="2308324"/>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niveaux d’énergie pour un atome sont fixes et définis: ils ne peuvent pas prendre d’autres valeurs que ces valeurs-ci.</a:t>
            </a:r>
          </a:p>
          <a:p>
            <a:pPr algn="just"/>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peut les assimiler à un escalier ou chaque couche serait une marche: les électrons peuvent passer d’une marche à l’autre, mais ne peuvent pas s’arrêter entre deux marches.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56D7847-465D-7AAA-FBDA-253714AD8B32}"/>
              </a:ext>
            </a:extLst>
          </p:cNvPr>
          <p:cNvSpPr txBox="1"/>
          <p:nvPr/>
        </p:nvSpPr>
        <p:spPr>
          <a:xfrm>
            <a:off x="0" y="2603210"/>
            <a:ext cx="12192000" cy="402571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On choisit comme référence (E = 0) l'énergie la plus grande.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Les énergies de tous les niveaux sont donc négatives.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Lorsque l'atome gagne de l'énergie, il s'excite.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Lorsque l'atome perd de l'énergie, il se désexcite.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Si l’énergie fournie est suffisante on peut ioniser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Son énergie n’est alors plus quantifiée (l’énergie cinétique de l’électron pouvant prendre toutes les valeurs possibles).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Il est possible d'exciter ou d'ioniser un atome par interaction avec un faisceau d'électrons homocinétiques (ayant tous la même énergie cinétique) ou par absorption de rayonnement (photons).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043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86ED7F85-D993-863F-2582-30B64389A842}"/>
              </a:ext>
            </a:extLst>
          </p:cNvPr>
          <p:cNvGrpSpPr/>
          <p:nvPr/>
        </p:nvGrpSpPr>
        <p:grpSpPr>
          <a:xfrm>
            <a:off x="79128" y="70340"/>
            <a:ext cx="12019087" cy="6585440"/>
            <a:chOff x="-606702" y="-58744"/>
            <a:chExt cx="10439451" cy="4575885"/>
          </a:xfrm>
        </p:grpSpPr>
        <p:sp>
          <p:nvSpPr>
            <p:cNvPr id="3" name="ZoneTexte 59">
              <a:extLst>
                <a:ext uri="{FF2B5EF4-FFF2-40B4-BE49-F238E27FC236}">
                  <a16:creationId xmlns:a16="http://schemas.microsoft.com/office/drawing/2014/main" id="{6B5338A8-CEC3-5D82-00AF-10DF6570A49A}"/>
                </a:ext>
              </a:extLst>
            </p:cNvPr>
            <p:cNvSpPr txBox="1"/>
            <p:nvPr/>
          </p:nvSpPr>
          <p:spPr>
            <a:xfrm>
              <a:off x="3305273" y="-58744"/>
              <a:ext cx="1224068" cy="327294"/>
            </a:xfrm>
            <a:prstGeom prst="rect">
              <a:avLst/>
            </a:prstGeom>
            <a:noFill/>
          </p:spPr>
          <p:txBody>
            <a:bodyPr wrap="square" lIns="0" tIns="0" rIns="0" bIns="0" rtlCol="0">
              <a:noAutofit/>
            </a:bodyPr>
            <a:lstStyle/>
            <a:p>
              <a:pPr algn="ctr">
                <a:lnSpc>
                  <a:spcPct val="107000"/>
                </a:lnSpc>
                <a:spcAft>
                  <a:spcPts val="800"/>
                </a:spcAft>
              </a:pPr>
              <a:r>
                <a:rPr lang="fr-FR" sz="2400" kern="1200" dirty="0">
                  <a:effectLst/>
                  <a:latin typeface="Comic Sans MS" panose="030F0702030302020204" pitchFamily="66" charset="0"/>
                  <a:ea typeface="Calibri" panose="020F0502020204030204" pitchFamily="34" charset="0"/>
                  <a:cs typeface="Times New Roman" panose="02020603050405020304" pitchFamily="18" charset="0"/>
                </a:rPr>
                <a:t>Energies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40F214C-4B55-63CB-2F48-A7EF172C22BA}"/>
                </a:ext>
              </a:extLst>
            </p:cNvPr>
            <p:cNvGrpSpPr/>
            <p:nvPr/>
          </p:nvGrpSpPr>
          <p:grpSpPr>
            <a:xfrm>
              <a:off x="-606702" y="0"/>
              <a:ext cx="10439451" cy="4517141"/>
              <a:chOff x="-606702" y="0"/>
              <a:chExt cx="10439451" cy="4517141"/>
            </a:xfrm>
          </p:grpSpPr>
          <p:sp>
            <p:nvSpPr>
              <p:cNvPr id="5" name="Rectangle 4">
                <a:extLst>
                  <a:ext uri="{FF2B5EF4-FFF2-40B4-BE49-F238E27FC236}">
                    <a16:creationId xmlns:a16="http://schemas.microsoft.com/office/drawing/2014/main" id="{9419BB6F-5CF6-0211-5469-08DD3A4CD1D6}"/>
                  </a:ext>
                </a:extLst>
              </p:cNvPr>
              <p:cNvSpPr/>
              <p:nvPr/>
            </p:nvSpPr>
            <p:spPr>
              <a:xfrm>
                <a:off x="3286148" y="357190"/>
                <a:ext cx="3571900" cy="7143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a:p>
            </p:txBody>
          </p:sp>
          <p:cxnSp>
            <p:nvCxnSpPr>
              <p:cNvPr id="6" name="Connecteur droit avec flèche 5">
                <a:extLst>
                  <a:ext uri="{FF2B5EF4-FFF2-40B4-BE49-F238E27FC236}">
                    <a16:creationId xmlns:a16="http://schemas.microsoft.com/office/drawing/2014/main" id="{4066A85D-6108-E968-91A4-77D88E11F635}"/>
                  </a:ext>
                </a:extLst>
              </p:cNvPr>
              <p:cNvCxnSpPr/>
              <p:nvPr/>
            </p:nvCxnSpPr>
            <p:spPr>
              <a:xfrm rot="5400000" flipH="1" flipV="1">
                <a:off x="1106495" y="2178859"/>
                <a:ext cx="4358512" cy="794"/>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68C6CF54-CACF-F75A-FAD8-5A11D692D5EB}"/>
                  </a:ext>
                </a:extLst>
              </p:cNvPr>
              <p:cNvCxnSpPr/>
              <p:nvPr/>
            </p:nvCxnSpPr>
            <p:spPr>
              <a:xfrm>
                <a:off x="3286148" y="4286280"/>
                <a:ext cx="3571900" cy="0"/>
              </a:xfrm>
              <a:prstGeom prst="line">
                <a:avLst/>
              </a:prstGeom>
              <a:ln w="28575">
                <a:solidFill>
                  <a:srgbClr val="0000FF"/>
                </a:solidFill>
              </a:ln>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681D5B0B-989B-E43C-512B-7E7B49EDDEB3}"/>
                  </a:ext>
                </a:extLst>
              </p:cNvPr>
              <p:cNvCxnSpPr/>
              <p:nvPr/>
            </p:nvCxnSpPr>
            <p:spPr>
              <a:xfrm>
                <a:off x="3286148" y="3071834"/>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5E9D81E2-E558-0830-4257-3ACF6D478D1E}"/>
                  </a:ext>
                </a:extLst>
              </p:cNvPr>
              <p:cNvCxnSpPr/>
              <p:nvPr/>
            </p:nvCxnSpPr>
            <p:spPr>
              <a:xfrm>
                <a:off x="3286148" y="2428892"/>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DA9B3C49-B041-E193-F36C-053C8A8F017A}"/>
                  </a:ext>
                </a:extLst>
              </p:cNvPr>
              <p:cNvCxnSpPr/>
              <p:nvPr/>
            </p:nvCxnSpPr>
            <p:spPr>
              <a:xfrm>
                <a:off x="3286148" y="2000264"/>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E6C87DB5-1783-8E0D-C349-32BCA148A487}"/>
                  </a:ext>
                </a:extLst>
              </p:cNvPr>
              <p:cNvCxnSpPr/>
              <p:nvPr/>
            </p:nvCxnSpPr>
            <p:spPr>
              <a:xfrm>
                <a:off x="3286148" y="1785950"/>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EF287686-9A3D-A25A-FFA4-DAA553BD96ED}"/>
                  </a:ext>
                </a:extLst>
              </p:cNvPr>
              <p:cNvCxnSpPr/>
              <p:nvPr/>
            </p:nvCxnSpPr>
            <p:spPr>
              <a:xfrm>
                <a:off x="3286148" y="1071570"/>
                <a:ext cx="3571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3" name="Accolade fermante 12">
                <a:extLst>
                  <a:ext uri="{FF2B5EF4-FFF2-40B4-BE49-F238E27FC236}">
                    <a16:creationId xmlns:a16="http://schemas.microsoft.com/office/drawing/2014/main" id="{0D0A4D4F-553B-2C73-194C-50F7A6E0391B}"/>
                  </a:ext>
                </a:extLst>
              </p:cNvPr>
              <p:cNvSpPr/>
              <p:nvPr/>
            </p:nvSpPr>
            <p:spPr>
              <a:xfrm>
                <a:off x="7000924" y="1714512"/>
                <a:ext cx="214314" cy="150019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2400"/>
              </a:p>
            </p:txBody>
          </p:sp>
          <p:sp>
            <p:nvSpPr>
              <p:cNvPr id="14" name="Accolade fermante 13">
                <a:extLst>
                  <a:ext uri="{FF2B5EF4-FFF2-40B4-BE49-F238E27FC236}">
                    <a16:creationId xmlns:a16="http://schemas.microsoft.com/office/drawing/2014/main" id="{C67F1498-4DD4-B016-961F-EBABC4E7A81A}"/>
                  </a:ext>
                </a:extLst>
              </p:cNvPr>
              <p:cNvSpPr/>
              <p:nvPr/>
            </p:nvSpPr>
            <p:spPr>
              <a:xfrm>
                <a:off x="7000924" y="357190"/>
                <a:ext cx="285752" cy="78581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2400"/>
              </a:p>
            </p:txBody>
          </p:sp>
          <p:sp>
            <p:nvSpPr>
              <p:cNvPr id="15" name="ZoneTexte 60">
                <a:extLst>
                  <a:ext uri="{FF2B5EF4-FFF2-40B4-BE49-F238E27FC236}">
                    <a16:creationId xmlns:a16="http://schemas.microsoft.com/office/drawing/2014/main" id="{76699D62-FAA3-80E4-2B56-20F4546026D6}"/>
                  </a:ext>
                </a:extLst>
              </p:cNvPr>
              <p:cNvSpPr txBox="1"/>
              <p:nvPr/>
            </p:nvSpPr>
            <p:spPr>
              <a:xfrm>
                <a:off x="7386149" y="605582"/>
                <a:ext cx="2446600" cy="283987"/>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Continuum d'énergie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61">
                <a:extLst>
                  <a:ext uri="{FF2B5EF4-FFF2-40B4-BE49-F238E27FC236}">
                    <a16:creationId xmlns:a16="http://schemas.microsoft.com/office/drawing/2014/main" id="{85754A48-D95F-04FB-79B1-BD40EADF6D68}"/>
                  </a:ext>
                </a:extLst>
              </p:cNvPr>
              <p:cNvSpPr txBox="1"/>
              <p:nvPr/>
            </p:nvSpPr>
            <p:spPr>
              <a:xfrm>
                <a:off x="7143775" y="2122249"/>
                <a:ext cx="2155496" cy="580025"/>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Niveaux excités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(Instables)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62">
                <a:extLst>
                  <a:ext uri="{FF2B5EF4-FFF2-40B4-BE49-F238E27FC236}">
                    <a16:creationId xmlns:a16="http://schemas.microsoft.com/office/drawing/2014/main" id="{23DECC5A-514C-443F-B92C-0528F92D906A}"/>
                  </a:ext>
                </a:extLst>
              </p:cNvPr>
              <p:cNvSpPr txBox="1"/>
              <p:nvPr/>
            </p:nvSpPr>
            <p:spPr>
              <a:xfrm>
                <a:off x="-606702" y="761357"/>
                <a:ext cx="3852453" cy="556213"/>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Niveau le plus haut de l'atome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Niveau d'ionisation</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63">
                <a:extLst>
                  <a:ext uri="{FF2B5EF4-FFF2-40B4-BE49-F238E27FC236}">
                    <a16:creationId xmlns:a16="http://schemas.microsoft.com/office/drawing/2014/main" id="{B90B5383-3A1D-B19A-F92F-1C071FCC4E47}"/>
                  </a:ext>
                </a:extLst>
              </p:cNvPr>
              <p:cNvSpPr txBox="1"/>
              <p:nvPr/>
            </p:nvSpPr>
            <p:spPr>
              <a:xfrm>
                <a:off x="-606702" y="3710790"/>
                <a:ext cx="3905104" cy="806351"/>
              </a:xfrm>
              <a:prstGeom prst="rect">
                <a:avLst/>
              </a:prstGeom>
              <a:noFill/>
            </p:spPr>
            <p:txBody>
              <a:bodyPr wrap="square" lIns="0" tIns="0" rIns="0" bIns="0" rtlCol="0">
                <a:noAutofit/>
              </a:bodyPr>
              <a:lstStyle/>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le plus bas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fondamental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(Stable)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988588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4C23638-6943-9A2E-3A6D-7D0224E64FAC}"/>
              </a:ext>
            </a:extLst>
          </p:cNvPr>
          <p:cNvSpPr txBox="1"/>
          <p:nvPr/>
        </p:nvSpPr>
        <p:spPr>
          <a:xfrm>
            <a:off x="-1464" y="0"/>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Généralement, les schémas représentant les niveaux d'énergie d'un atome sont principalement basés sur l’atome d’hydrogène qui est assez simple à étudier du fait de son unique proton.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Energie des différents niveaux des électrons">
            <a:extLst>
              <a:ext uri="{FF2B5EF4-FFF2-40B4-BE49-F238E27FC236}">
                <a16:creationId xmlns:a16="http://schemas.microsoft.com/office/drawing/2014/main" id="{598FF034-2AFE-732E-DF29-BACCF18F30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006" y="1153893"/>
            <a:ext cx="9461987" cy="5781444"/>
          </a:xfrm>
          <a:prstGeom prst="rect">
            <a:avLst/>
          </a:prstGeom>
          <a:noFill/>
          <a:ln>
            <a:noFill/>
          </a:ln>
        </p:spPr>
      </p:pic>
      <p:sp>
        <p:nvSpPr>
          <p:cNvPr id="5" name="Zone de texte 632">
            <a:extLst>
              <a:ext uri="{FF2B5EF4-FFF2-40B4-BE49-F238E27FC236}">
                <a16:creationId xmlns:a16="http://schemas.microsoft.com/office/drawing/2014/main" id="{F982E569-12BE-A58B-1773-865B6432F2EC}"/>
              </a:ext>
            </a:extLst>
          </p:cNvPr>
          <p:cNvSpPr txBox="1"/>
          <p:nvPr/>
        </p:nvSpPr>
        <p:spPr>
          <a:xfrm>
            <a:off x="7042637" y="6031523"/>
            <a:ext cx="3552093" cy="694591"/>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Energie des différents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niveaux des électrons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61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Picture 8">
            <a:extLst>
              <a:ext uri="{FF2B5EF4-FFF2-40B4-BE49-F238E27FC236}">
                <a16:creationId xmlns:a16="http://schemas.microsoft.com/office/drawing/2014/main" id="{939F9406-06FA-73A6-9483-619C37FE06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3352" y="1297845"/>
            <a:ext cx="3420000" cy="4262309"/>
          </a:xfrm>
          <a:prstGeom prst="rect">
            <a:avLst/>
          </a:prstGeom>
          <a:noFill/>
        </p:spPr>
      </p:pic>
      <p:sp>
        <p:nvSpPr>
          <p:cNvPr id="4" name="ZoneTexte 3">
            <a:extLst>
              <a:ext uri="{FF2B5EF4-FFF2-40B4-BE49-F238E27FC236}">
                <a16:creationId xmlns:a16="http://schemas.microsoft.com/office/drawing/2014/main" id="{40D481BD-038B-5AC6-BF64-5F514F08A6AF}"/>
              </a:ext>
            </a:extLst>
          </p:cNvPr>
          <p:cNvSpPr txBox="1"/>
          <p:nvPr/>
        </p:nvSpPr>
        <p:spPr>
          <a:xfrm>
            <a:off x="0" y="397401"/>
            <a:ext cx="7868055" cy="6063198"/>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Albert Einstein (1879-1955)</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expose en 1905 un point de vue révolutionnaire sur la nature corpusculaire de la lumière, par l’étude de l’effet photoélectrique.</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réinvestit les résultats de Planck pour étudier l’effet photoélectrique, et il conclut en énonçant que la lumière se comportait à la fois comme une onde et un flux de particules.</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L’effet photoélectrique a donc fourni une confirmation simple de l’hypothèse des quanta de Max Planck.</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En 1920, les quanta furent appelés les photons.</a:t>
            </a:r>
            <a:endParaRPr lang="fr-FR" sz="2400" dirty="0"/>
          </a:p>
        </p:txBody>
      </p:sp>
    </p:spTree>
    <p:extLst>
      <p:ext uri="{BB962C8B-B14F-4D97-AF65-F5344CB8AC3E}">
        <p14:creationId xmlns:p14="http://schemas.microsoft.com/office/powerpoint/2010/main" val="772662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0940C13-8F28-8B78-0B5D-A3972C6AE44C}"/>
              </a:ext>
            </a:extLst>
          </p:cNvPr>
          <p:cNvSpPr txBox="1"/>
          <p:nvPr/>
        </p:nvSpPr>
        <p:spPr>
          <a:xfrm>
            <a:off x="-1464" y="0"/>
            <a:ext cx="12193464" cy="503644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niveaux d’énergies exacts d’atomes plus complexes restent difficiles à calculer, mais le fonctionnement global reste le même.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passer d’un niveau inférieur (moindre énergie) à un niveau supérieur (plus d’énergie), il faut fournir de l’énergie à l’électron.</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L’énergie du photon est égale à la différence d’énergie entre le niveau initial et le niveau final.</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énergie déterminera sa fréquence et donc si le photon émis sera visible, X,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792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Longueur d’onde des photons émis lors des transitions">
            <a:extLst>
              <a:ext uri="{FF2B5EF4-FFF2-40B4-BE49-F238E27FC236}">
                <a16:creationId xmlns:a16="http://schemas.microsoft.com/office/drawing/2014/main" id="{7915C4D4-A47E-9EF6-47E5-14716BFB19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219" y="864339"/>
            <a:ext cx="8273561" cy="6034554"/>
          </a:xfrm>
          <a:prstGeom prst="rect">
            <a:avLst/>
          </a:prstGeom>
          <a:noFill/>
          <a:ln>
            <a:noFill/>
          </a:ln>
        </p:spPr>
      </p:pic>
      <p:sp>
        <p:nvSpPr>
          <p:cNvPr id="4" name="ZoneTexte 3">
            <a:extLst>
              <a:ext uri="{FF2B5EF4-FFF2-40B4-BE49-F238E27FC236}">
                <a16:creationId xmlns:a16="http://schemas.microsoft.com/office/drawing/2014/main" id="{B2644D6F-D1C5-E80E-C276-82B1D00FD153}"/>
              </a:ext>
            </a:extLst>
          </p:cNvPr>
          <p:cNvSpPr txBox="1"/>
          <p:nvPr/>
        </p:nvSpPr>
        <p:spPr>
          <a:xfrm>
            <a:off x="-1464" y="0"/>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Inversement, en passant d’un niveau supérieur à un niveau inférieur, l’électron libèrera de l’énergie sous la forme d’un photon le plus fréquemment.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208962">
            <a:extLst>
              <a:ext uri="{FF2B5EF4-FFF2-40B4-BE49-F238E27FC236}">
                <a16:creationId xmlns:a16="http://schemas.microsoft.com/office/drawing/2014/main" id="{BBAC807E-0341-C9D8-40FC-C0DCF741A466}"/>
              </a:ext>
            </a:extLst>
          </p:cNvPr>
          <p:cNvSpPr txBox="1"/>
          <p:nvPr/>
        </p:nvSpPr>
        <p:spPr>
          <a:xfrm>
            <a:off x="6646985" y="5993661"/>
            <a:ext cx="3314699" cy="692541"/>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Longueur d'onde des photons</a:t>
            </a:r>
            <a:endParaRPr lang="fr-FR">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lors des transitions</a:t>
            </a:r>
            <a:endParaRPr lang="fr-FR">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219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Energie nécessaire pour passer un électron d’une couche à l’autre">
            <a:extLst>
              <a:ext uri="{FF2B5EF4-FFF2-40B4-BE49-F238E27FC236}">
                <a16:creationId xmlns:a16="http://schemas.microsoft.com/office/drawing/2014/main" id="{61A01215-E6F6-F6C5-A557-868BC22E7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694" y="87339"/>
            <a:ext cx="9054611" cy="5315456"/>
          </a:xfrm>
          <a:prstGeom prst="rect">
            <a:avLst/>
          </a:prstGeom>
          <a:noFill/>
          <a:ln>
            <a:noFill/>
          </a:ln>
        </p:spPr>
      </p:pic>
      <p:sp>
        <p:nvSpPr>
          <p:cNvPr id="3" name="Zone de texte 634">
            <a:extLst>
              <a:ext uri="{FF2B5EF4-FFF2-40B4-BE49-F238E27FC236}">
                <a16:creationId xmlns:a16="http://schemas.microsoft.com/office/drawing/2014/main" id="{D72B93A4-5E52-9C3C-52CD-21137E89EA07}"/>
              </a:ext>
            </a:extLst>
          </p:cNvPr>
          <p:cNvSpPr txBox="1"/>
          <p:nvPr/>
        </p:nvSpPr>
        <p:spPr>
          <a:xfrm>
            <a:off x="6009322" y="4467689"/>
            <a:ext cx="4427147" cy="754941"/>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Energie nécessaire pour passer</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d'une couche à une autre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71C3F93-725C-48E2-A2D9-AF09A7A5AFDD}"/>
              </a:ext>
            </a:extLst>
          </p:cNvPr>
          <p:cNvSpPr txBox="1"/>
          <p:nvPr/>
        </p:nvSpPr>
        <p:spPr>
          <a:xfrm>
            <a:off x="0" y="5321678"/>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L’énergie concernée est la différence entre l’énergie du niveau d’origine et celui de destination et sont donc des valeurs très précises et fixes pour chaque type d’atome et chaque transition possible entre les couches de ces atomes.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395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EC94C29-2568-A831-F5DA-AA4CC880506A}"/>
              </a:ext>
            </a:extLst>
          </p:cNvPr>
          <p:cNvSpPr txBox="1"/>
          <p:nvPr/>
        </p:nvSpPr>
        <p:spPr>
          <a:xfrm>
            <a:off x="0" y="0"/>
            <a:ext cx="12192000" cy="12572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Un atome gagne ou cède de l'énergie en faisant transiter un électron d'un niveau d'énergie quantifiée E</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à E</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Une radiation monochromatique, de fréquence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n</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est constituée de photons dont chacun possède l'énergie: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4" name="Tableau 3">
                <a:extLst>
                  <a:ext uri="{FF2B5EF4-FFF2-40B4-BE49-F238E27FC236}">
                    <a16:creationId xmlns:a16="http://schemas.microsoft.com/office/drawing/2014/main" id="{B5F11CD8-4AC1-FFE2-76CB-F16117362CE7}"/>
                  </a:ext>
                </a:extLst>
              </p:cNvPr>
              <p:cNvGraphicFramePr>
                <a:graphicFrameLocks noGrp="1"/>
              </p:cNvGraphicFramePr>
              <p:nvPr>
                <p:extLst>
                  <p:ext uri="{D42A27DB-BD31-4B8C-83A1-F6EECF244321}">
                    <p14:modId xmlns:p14="http://schemas.microsoft.com/office/powerpoint/2010/main" val="3673357364"/>
                  </p:ext>
                </p:extLst>
              </p:nvPr>
            </p:nvGraphicFramePr>
            <p:xfrm>
              <a:off x="-1" y="1443391"/>
              <a:ext cx="12191999" cy="2832608"/>
            </p:xfrm>
            <a:graphic>
              <a:graphicData uri="http://schemas.openxmlformats.org/drawingml/2006/table">
                <a:tbl>
                  <a:tblPr firstRow="1" firstCol="1" bandRow="1">
                    <a:tableStyleId>{5C22544A-7EE6-4342-B048-85BDC9FD1C3A}</a:tableStyleId>
                  </a:tblPr>
                  <a:tblGrid>
                    <a:gridCol w="5239960">
                      <a:extLst>
                        <a:ext uri="{9D8B030D-6E8A-4147-A177-3AD203B41FA5}">
                          <a16:colId xmlns:a16="http://schemas.microsoft.com/office/drawing/2014/main" val="3026169534"/>
                        </a:ext>
                      </a:extLst>
                    </a:gridCol>
                    <a:gridCol w="6952039">
                      <a:extLst>
                        <a:ext uri="{9D8B030D-6E8A-4147-A177-3AD203B41FA5}">
                          <a16:colId xmlns:a16="http://schemas.microsoft.com/office/drawing/2014/main" val="2662699870"/>
                        </a:ext>
                      </a:extLst>
                    </a:gridCol>
                  </a:tblGrid>
                  <a:tr h="1985609">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a:effectLst/>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photon</m:t>
                                    </m:r>
                                  </m:sub>
                                </m:sSub>
                                <m:r>
                                  <m:rPr>
                                    <m:nor/>
                                  </m:rPr>
                                  <a:rPr lang="fr-FR" sz="2400">
                                    <a:effectLst/>
                                    <a:latin typeface="Comic Sans MS" panose="030F0702030302020204" pitchFamily="66" charset="0"/>
                                  </a:rPr>
                                  <m:t> = </m:t>
                                </m:r>
                                <m:r>
                                  <m:rPr>
                                    <m:nor/>
                                  </m:rPr>
                                  <a:rPr lang="fr-FR" sz="2400">
                                    <a:effectLst/>
                                    <a:latin typeface="Symbol" panose="05050102010706020507" pitchFamily="18" charset="2"/>
                                  </a:rPr>
                                  <m:t>D</m:t>
                                </m:r>
                                <m:r>
                                  <m:rPr>
                                    <m:nor/>
                                  </m:rPr>
                                  <a:rPr lang="fr-FR" sz="2400">
                                    <a:effectLst/>
                                    <a:latin typeface="Comic Sans MS" panose="030F0702030302020204" pitchFamily="66" charset="0"/>
                                  </a:rPr>
                                  <m:t>E</m:t>
                                </m:r>
                                <m:r>
                                  <m:rPr>
                                    <m:nor/>
                                  </m:rPr>
                                  <a:rPr lang="fr-FR" sz="2400">
                                    <a:effectLst/>
                                    <a:latin typeface="Comic Sans MS" panose="030F0702030302020204" pitchFamily="66" charset="0"/>
                                  </a:rPr>
                                  <m:t> = |</m:t>
                                </m:r>
                                <m:sSub>
                                  <m:sSubPr>
                                    <m:ctrlPr>
                                      <a:rPr lang="fr-FR" sz="2400">
                                        <a:effectLst/>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p</m:t>
                                    </m:r>
                                  </m:sub>
                                </m:sSub>
                                <m:r>
                                  <m:rPr>
                                    <m:nor/>
                                  </m:rPr>
                                  <a:rPr lang="fr-FR" sz="2400">
                                    <a:effectLst/>
                                    <a:latin typeface="Comic Sans MS" panose="030F0702030302020204" pitchFamily="66" charset="0"/>
                                  </a:rPr>
                                  <m:t>−</m:t>
                                </m:r>
                                <m:sSub>
                                  <m:sSubPr>
                                    <m:ctrlPr>
                                      <a:rPr lang="fr-FR" sz="2400">
                                        <a:effectLst/>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n</m:t>
                                    </m:r>
                                  </m:sub>
                                </m:sSub>
                                <m:r>
                                  <m:rPr>
                                    <m:nor/>
                                  </m:rPr>
                                  <a:rPr lang="fr-FR" sz="2400">
                                    <a:effectLst/>
                                    <a:latin typeface="Comic Sans MS" panose="030F0702030302020204" pitchFamily="66" charset="0"/>
                                  </a:rPr>
                                  <m:t>|</m:t>
                                </m:r>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photon</m:t>
                                    </m:r>
                                  </m:sub>
                                </m:sSub>
                                <m:r>
                                  <m:rPr>
                                    <m:nor/>
                                  </m:rPr>
                                  <a:rPr lang="fr-FR" sz="2400">
                                    <a:effectLst/>
                                    <a:latin typeface="Comic Sans MS" panose="030F0702030302020204" pitchFamily="66" charset="0"/>
                                  </a:rPr>
                                  <m:t> = </m:t>
                                </m:r>
                                <m:r>
                                  <m:rPr>
                                    <m:nor/>
                                  </m:rPr>
                                  <a:rPr lang="fr-FR" sz="2400">
                                    <a:effectLst/>
                                    <a:latin typeface="Comic Sans MS" panose="030F0702030302020204" pitchFamily="66" charset="0"/>
                                  </a:rPr>
                                  <m:t>h</m:t>
                                </m:r>
                                <m:r>
                                  <m:rPr>
                                    <m:nor/>
                                  </m:rPr>
                                  <a:rPr lang="fr-FR" sz="2400">
                                    <a:effectLst/>
                                    <a:latin typeface="Comic Sans MS" panose="030F0702030302020204" pitchFamily="66" charset="0"/>
                                  </a:rPr>
                                  <m:t>.</m:t>
                                </m:r>
                                <m:r>
                                  <m:rPr>
                                    <m:nor/>
                                  </m:rPr>
                                  <a:rPr lang="fr-FR" sz="2400">
                                    <a:effectLst/>
                                    <a:latin typeface="Symbol" panose="05050102010706020507" pitchFamily="18" charset="2"/>
                                  </a:rPr>
                                  <m:t>n</m:t>
                                </m:r>
                                <m:r>
                                  <m:rPr>
                                    <m:nor/>
                                  </m:rPr>
                                  <a:rPr lang="fr-FR" sz="2400">
                                    <a:effectLst/>
                                    <a:latin typeface="Comic Sans MS" panose="030F0702030302020204" pitchFamily="66" charset="0"/>
                                  </a:rPr>
                                  <m:t> = </m:t>
                                </m:r>
                                <m:r>
                                  <m:rPr>
                                    <m:nor/>
                                  </m:rPr>
                                  <a:rPr lang="fr-FR" sz="2400">
                                    <a:effectLst/>
                                    <a:latin typeface="Comic Sans MS" panose="030F0702030302020204" pitchFamily="66" charset="0"/>
                                  </a:rPr>
                                  <m:t>h</m:t>
                                </m:r>
                                <m:r>
                                  <m:rPr>
                                    <m:nor/>
                                  </m:rPr>
                                  <a:rPr lang="fr-FR" sz="2400">
                                    <a:effectLst/>
                                    <a:latin typeface="Comic Sans MS" panose="030F0702030302020204" pitchFamily="66" charset="0"/>
                                  </a:rPr>
                                  <m:t>.</m:t>
                                </m:r>
                                <m:f>
                                  <m:fPr>
                                    <m:ctrlPr>
                                      <a:rPr lang="fr-FR" sz="2400" i="1">
                                        <a:effectLst/>
                                        <a:latin typeface="Cambria Math" panose="02040503050406030204" pitchFamily="18" charset="0"/>
                                      </a:rPr>
                                    </m:ctrlPr>
                                  </m:fPr>
                                  <m:num>
                                    <m:r>
                                      <m:rPr>
                                        <m:nor/>
                                      </m:rPr>
                                      <a:rPr lang="fr-FR" sz="2400">
                                        <a:effectLst/>
                                        <a:latin typeface="Comic Sans MS" panose="030F0702030302020204" pitchFamily="66" charset="0"/>
                                      </a:rPr>
                                      <m:t>c</m:t>
                                    </m:r>
                                  </m:num>
                                  <m:den>
                                    <m:r>
                                      <m:rPr>
                                        <m:nor/>
                                      </m:rPr>
                                      <a:rPr lang="fr-FR" sz="2400">
                                        <a:effectLst/>
                                        <a:latin typeface="Symbol" panose="05050102010706020507" pitchFamily="18" charset="2"/>
                                      </a:rPr>
                                      <m:t>l</m:t>
                                    </m:r>
                                  </m:den>
                                </m:f>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400" dirty="0" err="1">
                              <a:effectLst/>
                              <a:latin typeface="Comic Sans MS" panose="030F0702030302020204" pitchFamily="66" charset="0"/>
                            </a:rPr>
                            <a:t>E</a:t>
                          </a:r>
                          <a:r>
                            <a:rPr lang="fr-FR" sz="2400" baseline="-25000" dirty="0" err="1">
                              <a:effectLst/>
                              <a:latin typeface="Comic Sans MS" panose="030F0702030302020204" pitchFamily="66" charset="0"/>
                            </a:rPr>
                            <a:t>photon</a:t>
                          </a:r>
                          <a:r>
                            <a:rPr lang="fr-FR" sz="2400" dirty="0">
                              <a:effectLst/>
                              <a:latin typeface="Comic Sans MS" panose="030F0702030302020204" pitchFamily="66" charset="0"/>
                            </a:rPr>
                            <a:t>: Energie (J)</a:t>
                          </a:r>
                        </a:p>
                        <a:p>
                          <a:pPr>
                            <a:lnSpc>
                              <a:spcPct val="107000"/>
                            </a:lnSpc>
                            <a:spcAft>
                              <a:spcPts val="800"/>
                            </a:spcAft>
                          </a:pPr>
                          <a:r>
                            <a:rPr lang="fr-FR" sz="2400" dirty="0">
                              <a:effectLst/>
                              <a:latin typeface="Symbol" panose="05050102010706020507" pitchFamily="18" charset="2"/>
                            </a:rPr>
                            <a:t>D</a:t>
                          </a:r>
                          <a:r>
                            <a:rPr lang="fr-FR" sz="2400" dirty="0">
                              <a:effectLst/>
                              <a:latin typeface="Comic Sans MS" panose="030F0702030302020204" pitchFamily="66" charset="0"/>
                            </a:rPr>
                            <a:t>E=|E</a:t>
                          </a:r>
                          <a:r>
                            <a:rPr lang="fr-FR" sz="2400" baseline="-25000" dirty="0">
                              <a:effectLst/>
                              <a:latin typeface="Comic Sans MS" panose="030F0702030302020204" pitchFamily="66" charset="0"/>
                            </a:rPr>
                            <a:t>p</a:t>
                          </a:r>
                          <a:r>
                            <a:rPr lang="fr-FR" sz="2400" dirty="0">
                              <a:effectLst/>
                              <a:latin typeface="Comic Sans MS" panose="030F0702030302020204" pitchFamily="66" charset="0"/>
                            </a:rPr>
                            <a:t>-E</a:t>
                          </a:r>
                          <a:r>
                            <a:rPr lang="fr-FR" sz="2400" baseline="-25000" dirty="0">
                              <a:effectLst/>
                              <a:latin typeface="Comic Sans MS" panose="030F0702030302020204" pitchFamily="66" charset="0"/>
                            </a:rPr>
                            <a:t>n</a:t>
                          </a:r>
                          <a:r>
                            <a:rPr lang="fr-FR" sz="2400" dirty="0">
                              <a:effectLst/>
                              <a:latin typeface="Comic Sans MS" panose="030F0702030302020204" pitchFamily="66" charset="0"/>
                            </a:rPr>
                            <a:t>|: Variation d'énergie (J)</a:t>
                          </a:r>
                        </a:p>
                        <a:p>
                          <a:pPr>
                            <a:lnSpc>
                              <a:spcPct val="107000"/>
                            </a:lnSpc>
                            <a:spcAft>
                              <a:spcPts val="800"/>
                            </a:spcAft>
                          </a:pPr>
                          <a:r>
                            <a:rPr lang="fr-FR" sz="2400" dirty="0">
                              <a:effectLst/>
                              <a:latin typeface="Comic Sans MS" panose="030F0702030302020204" pitchFamily="66" charset="0"/>
                            </a:rPr>
                            <a:t>h: Constante de Planck (</a:t>
                          </a:r>
                          <a:r>
                            <a:rPr lang="fr-FR" sz="2400" dirty="0" err="1">
                              <a:effectLst/>
                              <a:latin typeface="Comic Sans MS" panose="030F0702030302020204" pitchFamily="66" charset="0"/>
                            </a:rPr>
                            <a:t>J.s</a:t>
                          </a:r>
                          <a:r>
                            <a:rPr lang="fr-FR" sz="2400" dirty="0">
                              <a:effectLst/>
                              <a:latin typeface="Comic Sans MS" panose="030F0702030302020204" pitchFamily="66" charset="0"/>
                            </a:rPr>
                            <a:t>)</a:t>
                          </a:r>
                        </a:p>
                        <a:p>
                          <a:pPr>
                            <a:lnSpc>
                              <a:spcPct val="107000"/>
                            </a:lnSpc>
                            <a:spcAft>
                              <a:spcPts val="800"/>
                            </a:spcAft>
                          </a:pPr>
                          <a:r>
                            <a:rPr lang="fr-FR" sz="2400" dirty="0">
                              <a:effectLst/>
                              <a:latin typeface="Symbol" panose="05050102010706020507" pitchFamily="18" charset="2"/>
                            </a:rPr>
                            <a:t>n</a:t>
                          </a:r>
                          <a:r>
                            <a:rPr lang="fr-FR" sz="2400" dirty="0">
                              <a:effectLst/>
                              <a:latin typeface="Comic Sans MS" panose="030F0702030302020204" pitchFamily="66" charset="0"/>
                            </a:rPr>
                            <a:t>: Fréquence de l'onde (Hz)</a:t>
                          </a:r>
                        </a:p>
                        <a:p>
                          <a:pPr>
                            <a:lnSpc>
                              <a:spcPct val="107000"/>
                            </a:lnSpc>
                            <a:spcAft>
                              <a:spcPts val="800"/>
                            </a:spcAft>
                          </a:pPr>
                          <a:r>
                            <a:rPr lang="fr-FR" sz="2400" dirty="0">
                              <a:effectLst/>
                              <a:latin typeface="Comic Sans MS" panose="030F0702030302020204" pitchFamily="66" charset="0"/>
                            </a:rPr>
                            <a:t>c: Célérité de la lumière dans le vide (m.s</a:t>
                          </a:r>
                          <a:r>
                            <a:rPr lang="fr-FR" sz="2400" baseline="30000" dirty="0">
                              <a:effectLst/>
                              <a:latin typeface="Comic Sans MS" panose="030F0702030302020204" pitchFamily="66" charset="0"/>
                            </a:rPr>
                            <a:t>-1</a:t>
                          </a:r>
                          <a:r>
                            <a:rPr lang="fr-FR" sz="2400" dirty="0">
                              <a:effectLst/>
                              <a:latin typeface="Comic Sans MS" panose="030F0702030302020204" pitchFamily="66" charset="0"/>
                            </a:rPr>
                            <a:t>)</a:t>
                          </a:r>
                        </a:p>
                        <a:p>
                          <a:pPr>
                            <a:lnSpc>
                              <a:spcPct val="107000"/>
                            </a:lnSpc>
                            <a:spcAft>
                              <a:spcPts val="800"/>
                            </a:spcAft>
                          </a:pPr>
                          <a:r>
                            <a:rPr lang="fr-FR" sz="2400" dirty="0">
                              <a:effectLst/>
                              <a:latin typeface="Symbol" panose="05050102010706020507" pitchFamily="18" charset="2"/>
                            </a:rPr>
                            <a:t>l</a:t>
                          </a:r>
                          <a:r>
                            <a:rPr lang="fr-FR" sz="2400" dirty="0">
                              <a:effectLst/>
                              <a:latin typeface="Comic Sans MS" panose="030F0702030302020204" pitchFamily="66" charset="0"/>
                            </a:rPr>
                            <a:t>: Longueur d'onde (m)</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7359470"/>
                      </a:ext>
                    </a:extLst>
                  </a:tr>
                </a:tbl>
              </a:graphicData>
            </a:graphic>
          </p:graphicFrame>
        </mc:Choice>
        <mc:Fallback>
          <p:graphicFrame>
            <p:nvGraphicFramePr>
              <p:cNvPr id="4" name="Tableau 3">
                <a:extLst>
                  <a:ext uri="{FF2B5EF4-FFF2-40B4-BE49-F238E27FC236}">
                    <a16:creationId xmlns:a16="http://schemas.microsoft.com/office/drawing/2014/main" id="{B5F11CD8-4AC1-FFE2-76CB-F16117362CE7}"/>
                  </a:ext>
                </a:extLst>
              </p:cNvPr>
              <p:cNvGraphicFramePr>
                <a:graphicFrameLocks noGrp="1"/>
              </p:cNvGraphicFramePr>
              <p:nvPr>
                <p:extLst>
                  <p:ext uri="{D42A27DB-BD31-4B8C-83A1-F6EECF244321}">
                    <p14:modId xmlns:p14="http://schemas.microsoft.com/office/powerpoint/2010/main" val="3673357364"/>
                  </p:ext>
                </p:extLst>
              </p:nvPr>
            </p:nvGraphicFramePr>
            <p:xfrm>
              <a:off x="-1" y="1443391"/>
              <a:ext cx="12191999" cy="2832608"/>
            </p:xfrm>
            <a:graphic>
              <a:graphicData uri="http://schemas.openxmlformats.org/drawingml/2006/table">
                <a:tbl>
                  <a:tblPr firstRow="1" firstCol="1" bandRow="1">
                    <a:tableStyleId>{5C22544A-7EE6-4342-B048-85BDC9FD1C3A}</a:tableStyleId>
                  </a:tblPr>
                  <a:tblGrid>
                    <a:gridCol w="5239960">
                      <a:extLst>
                        <a:ext uri="{9D8B030D-6E8A-4147-A177-3AD203B41FA5}">
                          <a16:colId xmlns:a16="http://schemas.microsoft.com/office/drawing/2014/main" val="3026169534"/>
                        </a:ext>
                      </a:extLst>
                    </a:gridCol>
                    <a:gridCol w="6952039">
                      <a:extLst>
                        <a:ext uri="{9D8B030D-6E8A-4147-A177-3AD203B41FA5}">
                          <a16:colId xmlns:a16="http://schemas.microsoft.com/office/drawing/2014/main" val="2662699870"/>
                        </a:ext>
                      </a:extLst>
                    </a:gridCol>
                  </a:tblGrid>
                  <a:tr h="2832608">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l="116" t="-3004" r="-132674" b="-6438"/>
                          </a:stretch>
                        </a:blipFill>
                      </a:tcPr>
                    </a:tc>
                    <a:tc>
                      <a:txBody>
                        <a:bodyPr/>
                        <a:lstStyle/>
                        <a:p>
                          <a:pPr>
                            <a:lnSpc>
                              <a:spcPct val="107000"/>
                            </a:lnSpc>
                            <a:spcAft>
                              <a:spcPts val="800"/>
                            </a:spcAft>
                          </a:pPr>
                          <a:r>
                            <a:rPr lang="fr-FR" sz="2400" dirty="0" err="1">
                              <a:effectLst/>
                              <a:latin typeface="Comic Sans MS" panose="030F0702030302020204" pitchFamily="66" charset="0"/>
                            </a:rPr>
                            <a:t>E</a:t>
                          </a:r>
                          <a:r>
                            <a:rPr lang="fr-FR" sz="2400" baseline="-25000" dirty="0" err="1">
                              <a:effectLst/>
                              <a:latin typeface="Comic Sans MS" panose="030F0702030302020204" pitchFamily="66" charset="0"/>
                            </a:rPr>
                            <a:t>photon</a:t>
                          </a:r>
                          <a:r>
                            <a:rPr lang="fr-FR" sz="2400" dirty="0">
                              <a:effectLst/>
                              <a:latin typeface="Comic Sans MS" panose="030F0702030302020204" pitchFamily="66" charset="0"/>
                            </a:rPr>
                            <a:t>: Energie (J)</a:t>
                          </a:r>
                        </a:p>
                        <a:p>
                          <a:pPr>
                            <a:lnSpc>
                              <a:spcPct val="107000"/>
                            </a:lnSpc>
                            <a:spcAft>
                              <a:spcPts val="800"/>
                            </a:spcAft>
                          </a:pPr>
                          <a:r>
                            <a:rPr lang="fr-FR" sz="2400" dirty="0">
                              <a:effectLst/>
                              <a:latin typeface="Symbol" panose="05050102010706020507" pitchFamily="18" charset="2"/>
                            </a:rPr>
                            <a:t>D</a:t>
                          </a:r>
                          <a:r>
                            <a:rPr lang="fr-FR" sz="2400" dirty="0">
                              <a:effectLst/>
                              <a:latin typeface="Comic Sans MS" panose="030F0702030302020204" pitchFamily="66" charset="0"/>
                            </a:rPr>
                            <a:t>E=|E</a:t>
                          </a:r>
                          <a:r>
                            <a:rPr lang="fr-FR" sz="2400" baseline="-25000" dirty="0">
                              <a:effectLst/>
                              <a:latin typeface="Comic Sans MS" panose="030F0702030302020204" pitchFamily="66" charset="0"/>
                            </a:rPr>
                            <a:t>p</a:t>
                          </a:r>
                          <a:r>
                            <a:rPr lang="fr-FR" sz="2400" dirty="0">
                              <a:effectLst/>
                              <a:latin typeface="Comic Sans MS" panose="030F0702030302020204" pitchFamily="66" charset="0"/>
                            </a:rPr>
                            <a:t>-E</a:t>
                          </a:r>
                          <a:r>
                            <a:rPr lang="fr-FR" sz="2400" baseline="-25000" dirty="0">
                              <a:effectLst/>
                              <a:latin typeface="Comic Sans MS" panose="030F0702030302020204" pitchFamily="66" charset="0"/>
                            </a:rPr>
                            <a:t>n</a:t>
                          </a:r>
                          <a:r>
                            <a:rPr lang="fr-FR" sz="2400" dirty="0">
                              <a:effectLst/>
                              <a:latin typeface="Comic Sans MS" panose="030F0702030302020204" pitchFamily="66" charset="0"/>
                            </a:rPr>
                            <a:t>|: Variation d'énergie (J)</a:t>
                          </a:r>
                        </a:p>
                        <a:p>
                          <a:pPr>
                            <a:lnSpc>
                              <a:spcPct val="107000"/>
                            </a:lnSpc>
                            <a:spcAft>
                              <a:spcPts val="800"/>
                            </a:spcAft>
                          </a:pPr>
                          <a:r>
                            <a:rPr lang="fr-FR" sz="2400" dirty="0">
                              <a:effectLst/>
                              <a:latin typeface="Comic Sans MS" panose="030F0702030302020204" pitchFamily="66" charset="0"/>
                            </a:rPr>
                            <a:t>h: Constante de Planck (</a:t>
                          </a:r>
                          <a:r>
                            <a:rPr lang="fr-FR" sz="2400" dirty="0" err="1">
                              <a:effectLst/>
                              <a:latin typeface="Comic Sans MS" panose="030F0702030302020204" pitchFamily="66" charset="0"/>
                            </a:rPr>
                            <a:t>J.s</a:t>
                          </a:r>
                          <a:r>
                            <a:rPr lang="fr-FR" sz="2400" dirty="0">
                              <a:effectLst/>
                              <a:latin typeface="Comic Sans MS" panose="030F0702030302020204" pitchFamily="66" charset="0"/>
                            </a:rPr>
                            <a:t>)</a:t>
                          </a:r>
                        </a:p>
                        <a:p>
                          <a:pPr>
                            <a:lnSpc>
                              <a:spcPct val="107000"/>
                            </a:lnSpc>
                            <a:spcAft>
                              <a:spcPts val="800"/>
                            </a:spcAft>
                          </a:pPr>
                          <a:r>
                            <a:rPr lang="fr-FR" sz="2400" dirty="0">
                              <a:effectLst/>
                              <a:latin typeface="Symbol" panose="05050102010706020507" pitchFamily="18" charset="2"/>
                            </a:rPr>
                            <a:t>n</a:t>
                          </a:r>
                          <a:r>
                            <a:rPr lang="fr-FR" sz="2400" dirty="0">
                              <a:effectLst/>
                              <a:latin typeface="Comic Sans MS" panose="030F0702030302020204" pitchFamily="66" charset="0"/>
                            </a:rPr>
                            <a:t>: Fréquence de l'onde (Hz)</a:t>
                          </a:r>
                        </a:p>
                        <a:p>
                          <a:pPr>
                            <a:lnSpc>
                              <a:spcPct val="107000"/>
                            </a:lnSpc>
                            <a:spcAft>
                              <a:spcPts val="800"/>
                            </a:spcAft>
                          </a:pPr>
                          <a:r>
                            <a:rPr lang="fr-FR" sz="2400" dirty="0">
                              <a:effectLst/>
                              <a:latin typeface="Comic Sans MS" panose="030F0702030302020204" pitchFamily="66" charset="0"/>
                            </a:rPr>
                            <a:t>c: Célérité de la lumière dans le vide (m.s</a:t>
                          </a:r>
                          <a:r>
                            <a:rPr lang="fr-FR" sz="2400" baseline="30000" dirty="0">
                              <a:effectLst/>
                              <a:latin typeface="Comic Sans MS" panose="030F0702030302020204" pitchFamily="66" charset="0"/>
                            </a:rPr>
                            <a:t>-1</a:t>
                          </a:r>
                          <a:r>
                            <a:rPr lang="fr-FR" sz="2400" dirty="0">
                              <a:effectLst/>
                              <a:latin typeface="Comic Sans MS" panose="030F0702030302020204" pitchFamily="66" charset="0"/>
                            </a:rPr>
                            <a:t>)</a:t>
                          </a:r>
                        </a:p>
                        <a:p>
                          <a:pPr>
                            <a:lnSpc>
                              <a:spcPct val="107000"/>
                            </a:lnSpc>
                            <a:spcAft>
                              <a:spcPts val="800"/>
                            </a:spcAft>
                          </a:pPr>
                          <a:r>
                            <a:rPr lang="fr-FR" sz="2400" dirty="0">
                              <a:effectLst/>
                              <a:latin typeface="Symbol" panose="05050102010706020507" pitchFamily="18" charset="2"/>
                            </a:rPr>
                            <a:t>l</a:t>
                          </a:r>
                          <a:r>
                            <a:rPr lang="fr-FR" sz="2400" dirty="0">
                              <a:effectLst/>
                              <a:latin typeface="Comic Sans MS" panose="030F0702030302020204" pitchFamily="66" charset="0"/>
                            </a:rPr>
                            <a:t>: Longueur d'onde (m)</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7359470"/>
                      </a:ext>
                    </a:extLst>
                  </a:tr>
                </a:tbl>
              </a:graphicData>
            </a:graphic>
          </p:graphicFrame>
        </mc:Fallback>
      </mc:AlternateContent>
      <p:grpSp>
        <p:nvGrpSpPr>
          <p:cNvPr id="5" name="Groupe 4">
            <a:extLst>
              <a:ext uri="{FF2B5EF4-FFF2-40B4-BE49-F238E27FC236}">
                <a16:creationId xmlns:a16="http://schemas.microsoft.com/office/drawing/2014/main" id="{3B2DF4D1-6A8A-9682-F6E5-7FA376564888}"/>
              </a:ext>
            </a:extLst>
          </p:cNvPr>
          <p:cNvGrpSpPr/>
          <p:nvPr/>
        </p:nvGrpSpPr>
        <p:grpSpPr>
          <a:xfrm>
            <a:off x="25983" y="3772177"/>
            <a:ext cx="4695485" cy="3000839"/>
            <a:chOff x="-24634" y="209550"/>
            <a:chExt cx="2601470" cy="1662430"/>
          </a:xfrm>
        </p:grpSpPr>
        <p:grpSp>
          <p:nvGrpSpPr>
            <p:cNvPr id="6" name="Groupe 5">
              <a:extLst>
                <a:ext uri="{FF2B5EF4-FFF2-40B4-BE49-F238E27FC236}">
                  <a16:creationId xmlns:a16="http://schemas.microsoft.com/office/drawing/2014/main" id="{686E61D6-6C95-6741-2750-E2A5A9BAC582}"/>
                </a:ext>
              </a:extLst>
            </p:cNvPr>
            <p:cNvGrpSpPr/>
            <p:nvPr/>
          </p:nvGrpSpPr>
          <p:grpSpPr>
            <a:xfrm>
              <a:off x="-24634" y="209550"/>
              <a:ext cx="2601470" cy="1662430"/>
              <a:chOff x="177368" y="352715"/>
              <a:chExt cx="3445482" cy="2198894"/>
            </a:xfrm>
          </p:grpSpPr>
          <p:cxnSp>
            <p:nvCxnSpPr>
              <p:cNvPr id="9" name="Connecteur droit avec flèche 8">
                <a:extLst>
                  <a:ext uri="{FF2B5EF4-FFF2-40B4-BE49-F238E27FC236}">
                    <a16:creationId xmlns:a16="http://schemas.microsoft.com/office/drawing/2014/main" id="{C843DD5B-602D-0855-A0E0-DFE694C142A7}"/>
                  </a:ext>
                </a:extLst>
              </p:cNvPr>
              <p:cNvCxnSpPr/>
              <p:nvPr/>
            </p:nvCxnSpPr>
            <p:spPr>
              <a:xfrm rot="5400000" flipH="1" flipV="1">
                <a:off x="785024" y="1428760"/>
                <a:ext cx="21431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499798C-EC4D-7FBC-30C8-9912ACB2EF6D}"/>
                  </a:ext>
                </a:extLst>
              </p:cNvPr>
              <p:cNvCxnSpPr/>
              <p:nvPr/>
            </p:nvCxnSpPr>
            <p:spPr>
              <a:xfrm>
                <a:off x="1857388" y="2214578"/>
                <a:ext cx="128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CE1724C-0AA9-5BA1-F348-FFDEF57443AD}"/>
                  </a:ext>
                </a:extLst>
              </p:cNvPr>
              <p:cNvCxnSpPr/>
              <p:nvPr/>
            </p:nvCxnSpPr>
            <p:spPr>
              <a:xfrm>
                <a:off x="1857388" y="1071570"/>
                <a:ext cx="128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5">
                <a:extLst>
                  <a:ext uri="{FF2B5EF4-FFF2-40B4-BE49-F238E27FC236}">
                    <a16:creationId xmlns:a16="http://schemas.microsoft.com/office/drawing/2014/main" id="{A26888CD-4EED-28A0-2F9C-5AB947991A17}"/>
                  </a:ext>
                </a:extLst>
              </p:cNvPr>
              <p:cNvSpPr txBox="1"/>
              <p:nvPr/>
            </p:nvSpPr>
            <p:spPr>
              <a:xfrm>
                <a:off x="1858568" y="352715"/>
                <a:ext cx="1157824" cy="368577"/>
              </a:xfrm>
              <a:prstGeom prst="rect">
                <a:avLst/>
              </a:prstGeom>
              <a:noFill/>
            </p:spPr>
            <p:txBody>
              <a:bodyPr wrap="square" rtlCol="0">
                <a:noAutofit/>
              </a:bodyPr>
              <a:lstStyle/>
              <a:p>
                <a:pPr>
                  <a:lnSpc>
                    <a:spcPct val="107000"/>
                  </a:lnSpc>
                  <a:spcAft>
                    <a:spcPts val="800"/>
                  </a:spcAft>
                </a:pPr>
                <a:r>
                  <a:rPr lang="fr-FR" sz="2800" b="1" kern="1200" dirty="0">
                    <a:effectLst/>
                    <a:latin typeface="Comic Sans MS" panose="030F0702030302020204" pitchFamily="66" charset="0"/>
                    <a:ea typeface="Calibri" panose="020F0502020204030204" pitchFamily="34" charset="0"/>
                    <a:cs typeface="Times New Roman" panose="02020603050405020304" pitchFamily="18" charset="0"/>
                  </a:rPr>
                  <a:t>Energie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8">
                <a:extLst>
                  <a:ext uri="{FF2B5EF4-FFF2-40B4-BE49-F238E27FC236}">
                    <a16:creationId xmlns:a16="http://schemas.microsoft.com/office/drawing/2014/main" id="{B4087B85-56D1-0201-D771-8860ADF00A76}"/>
                  </a:ext>
                </a:extLst>
              </p:cNvPr>
              <p:cNvSpPr txBox="1"/>
              <p:nvPr/>
            </p:nvSpPr>
            <p:spPr>
              <a:xfrm>
                <a:off x="177368" y="1112942"/>
                <a:ext cx="1200303" cy="593725"/>
              </a:xfrm>
              <a:prstGeom prst="rect">
                <a:avLst/>
              </a:prstGeom>
              <a:noFill/>
            </p:spPr>
            <p:txBody>
              <a:bodyPr wrap="square" rtlCol="0">
                <a:noAutofit/>
              </a:bodyPr>
              <a:lstStyle/>
              <a:p>
                <a:pPr>
                  <a:lnSpc>
                    <a:spcPct val="107000"/>
                  </a:lnSpc>
                  <a:spcAft>
                    <a:spcPts val="800"/>
                  </a:spcAft>
                </a:pPr>
                <a:r>
                  <a:rPr lang="fr-FR" sz="2800" b="1" kern="1200" dirty="0" err="1">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dirty="0" err="1">
                    <a:effectLst/>
                    <a:latin typeface="Comic Sans MS" panose="030F0702030302020204" pitchFamily="66" charset="0"/>
                    <a:ea typeface="Calibri" panose="020F0502020204030204" pitchFamily="34" charset="0"/>
                    <a:cs typeface="Times New Roman" panose="02020603050405020304" pitchFamily="18" charset="0"/>
                  </a:rPr>
                  <a:t>absorption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Connecteur droit 13">
                <a:extLst>
                  <a:ext uri="{FF2B5EF4-FFF2-40B4-BE49-F238E27FC236}">
                    <a16:creationId xmlns:a16="http://schemas.microsoft.com/office/drawing/2014/main" id="{99566161-7A08-0E5B-D278-19329B22EFC4}"/>
                  </a:ext>
                </a:extLst>
              </p:cNvPr>
              <p:cNvCxnSpPr/>
              <p:nvPr/>
            </p:nvCxnSpPr>
            <p:spPr>
              <a:xfrm>
                <a:off x="571504" y="2214578"/>
                <a:ext cx="128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2F39560-1299-D4CF-32A7-845DCE9E77A9}"/>
                  </a:ext>
                </a:extLst>
              </p:cNvPr>
              <p:cNvCxnSpPr/>
              <p:nvPr/>
            </p:nvCxnSpPr>
            <p:spPr>
              <a:xfrm>
                <a:off x="571504" y="1071570"/>
                <a:ext cx="128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39">
                <a:extLst>
                  <a:ext uri="{FF2B5EF4-FFF2-40B4-BE49-F238E27FC236}">
                    <a16:creationId xmlns:a16="http://schemas.microsoft.com/office/drawing/2014/main" id="{104E48D4-531E-C104-6DCC-57B22947F406}"/>
                  </a:ext>
                </a:extLst>
              </p:cNvPr>
              <p:cNvSpPr txBox="1"/>
              <p:nvPr/>
            </p:nvSpPr>
            <p:spPr>
              <a:xfrm>
                <a:off x="2363001" y="1112365"/>
                <a:ext cx="1075750" cy="593725"/>
              </a:xfrm>
              <a:prstGeom prst="rect">
                <a:avLst/>
              </a:prstGeom>
              <a:noFill/>
            </p:spPr>
            <p:txBody>
              <a:bodyPr wrap="square" rtlCol="0">
                <a:noAutofit/>
              </a:bodyPr>
              <a:lstStyle/>
              <a:p>
                <a:pPr>
                  <a:lnSpc>
                    <a:spcPct val="107000"/>
                  </a:lnSpc>
                  <a:spcAft>
                    <a:spcPts val="800"/>
                  </a:spcAft>
                </a:pPr>
                <a:r>
                  <a:rPr lang="fr-FR" sz="2800" b="1" kern="1200" dirty="0" err="1">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dirty="0" err="1">
                    <a:effectLst/>
                    <a:latin typeface="Comic Sans MS" panose="030F0702030302020204" pitchFamily="66" charset="0"/>
                    <a:ea typeface="Calibri" panose="020F0502020204030204" pitchFamily="34" charset="0"/>
                    <a:cs typeface="Times New Roman" panose="02020603050405020304" pitchFamily="18" charset="0"/>
                  </a:rPr>
                  <a:t>émission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40">
                <a:extLst>
                  <a:ext uri="{FF2B5EF4-FFF2-40B4-BE49-F238E27FC236}">
                    <a16:creationId xmlns:a16="http://schemas.microsoft.com/office/drawing/2014/main" id="{379145B8-FAC2-75D1-5869-19B05D1E4EAF}"/>
                  </a:ext>
                </a:extLst>
              </p:cNvPr>
              <p:cNvSpPr txBox="1"/>
              <p:nvPr/>
            </p:nvSpPr>
            <p:spPr>
              <a:xfrm>
                <a:off x="209911" y="814476"/>
                <a:ext cx="528899" cy="453436"/>
              </a:xfrm>
              <a:prstGeom prst="rect">
                <a:avLst/>
              </a:prstGeom>
              <a:noFill/>
            </p:spPr>
            <p:txBody>
              <a:bodyPr wrap="square" rtlCol="0">
                <a:noAutofit/>
              </a:bodyPr>
              <a:lstStyle/>
              <a:p>
                <a:pPr>
                  <a:lnSpc>
                    <a:spcPct val="107000"/>
                  </a:lnSpc>
                  <a:spcAft>
                    <a:spcPts val="800"/>
                  </a:spcAft>
                </a:pPr>
                <a:r>
                  <a:rPr lang="fr-FR" sz="2800" b="1" kern="1200">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a:effectLst/>
                    <a:latin typeface="Comic Sans MS" panose="030F0702030302020204" pitchFamily="66" charset="0"/>
                    <a:ea typeface="Calibri" panose="020F0502020204030204" pitchFamily="34" charset="0"/>
                    <a:cs typeface="Times New Roman" panose="02020603050405020304" pitchFamily="18" charset="0"/>
                  </a:rPr>
                  <a:t>n</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41">
                <a:extLst>
                  <a:ext uri="{FF2B5EF4-FFF2-40B4-BE49-F238E27FC236}">
                    <a16:creationId xmlns:a16="http://schemas.microsoft.com/office/drawing/2014/main" id="{3AA67A9A-C7DC-3C39-5875-A98FAAD4F43D}"/>
                  </a:ext>
                </a:extLst>
              </p:cNvPr>
              <p:cNvSpPr txBox="1"/>
              <p:nvPr/>
            </p:nvSpPr>
            <p:spPr>
              <a:xfrm>
                <a:off x="201091" y="1957884"/>
                <a:ext cx="462164" cy="593725"/>
              </a:xfrm>
              <a:prstGeom prst="rect">
                <a:avLst/>
              </a:prstGeom>
              <a:noFill/>
            </p:spPr>
            <p:txBody>
              <a:bodyPr wrap="square" rtlCol="0">
                <a:noAutofit/>
              </a:bodyPr>
              <a:lstStyle/>
              <a:p>
                <a:pPr>
                  <a:lnSpc>
                    <a:spcPct val="107000"/>
                  </a:lnSpc>
                  <a:spcAft>
                    <a:spcPts val="800"/>
                  </a:spcAft>
                </a:pPr>
                <a:r>
                  <a:rPr lang="fr-FR" sz="2800" b="1" kern="1200" dirty="0">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dirty="0">
                    <a:effectLst/>
                    <a:latin typeface="Comic Sans MS" panose="030F0702030302020204" pitchFamily="66" charset="0"/>
                    <a:ea typeface="Calibri" panose="020F0502020204030204" pitchFamily="34" charset="0"/>
                    <a:cs typeface="Times New Roman" panose="02020603050405020304" pitchFamily="18" charset="0"/>
                  </a:rPr>
                  <a:t>p</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42">
                <a:extLst>
                  <a:ext uri="{FF2B5EF4-FFF2-40B4-BE49-F238E27FC236}">
                    <a16:creationId xmlns:a16="http://schemas.microsoft.com/office/drawing/2014/main" id="{BE01E96C-CE2A-D312-2F2C-F84F73C75545}"/>
                  </a:ext>
                </a:extLst>
              </p:cNvPr>
              <p:cNvSpPr txBox="1"/>
              <p:nvPr/>
            </p:nvSpPr>
            <p:spPr>
              <a:xfrm>
                <a:off x="3097258" y="815187"/>
                <a:ext cx="525592" cy="486313"/>
              </a:xfrm>
              <a:prstGeom prst="rect">
                <a:avLst/>
              </a:prstGeom>
              <a:noFill/>
            </p:spPr>
            <p:txBody>
              <a:bodyPr wrap="square" rtlCol="0">
                <a:noAutofit/>
              </a:bodyPr>
              <a:lstStyle/>
              <a:p>
                <a:pPr>
                  <a:lnSpc>
                    <a:spcPct val="107000"/>
                  </a:lnSpc>
                  <a:spcAft>
                    <a:spcPts val="800"/>
                  </a:spcAft>
                </a:pPr>
                <a:r>
                  <a:rPr lang="fr-FR" sz="2800" b="1" kern="1200" dirty="0">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dirty="0">
                    <a:effectLst/>
                    <a:latin typeface="Comic Sans MS" panose="030F0702030302020204" pitchFamily="66" charset="0"/>
                    <a:ea typeface="Calibri" panose="020F0502020204030204" pitchFamily="34" charset="0"/>
                    <a:cs typeface="Times New Roman" panose="02020603050405020304" pitchFamily="18" charset="0"/>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Texte 43">
                <a:extLst>
                  <a:ext uri="{FF2B5EF4-FFF2-40B4-BE49-F238E27FC236}">
                    <a16:creationId xmlns:a16="http://schemas.microsoft.com/office/drawing/2014/main" id="{7C5B37AE-68A4-89A1-1CB5-61C231EAEDBD}"/>
                  </a:ext>
                </a:extLst>
              </p:cNvPr>
              <p:cNvSpPr txBox="1"/>
              <p:nvPr/>
            </p:nvSpPr>
            <p:spPr>
              <a:xfrm>
                <a:off x="3117911" y="1966471"/>
                <a:ext cx="478590" cy="460213"/>
              </a:xfrm>
              <a:prstGeom prst="rect">
                <a:avLst/>
              </a:prstGeom>
              <a:noFill/>
            </p:spPr>
            <p:txBody>
              <a:bodyPr wrap="square" rtlCol="0">
                <a:noAutofit/>
              </a:bodyPr>
              <a:lstStyle/>
              <a:p>
                <a:pPr>
                  <a:lnSpc>
                    <a:spcPct val="107000"/>
                  </a:lnSpc>
                  <a:spcAft>
                    <a:spcPts val="800"/>
                  </a:spcAft>
                </a:pPr>
                <a:r>
                  <a:rPr lang="fr-FR" sz="2800" b="1" kern="1200">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a:effectLst/>
                    <a:latin typeface="Comic Sans MS" panose="030F0702030302020204" pitchFamily="66" charset="0"/>
                    <a:ea typeface="Calibri" panose="020F0502020204030204" pitchFamily="34" charset="0"/>
                    <a:cs typeface="Times New Roman" panose="02020603050405020304" pitchFamily="18" charset="0"/>
                  </a:rPr>
                  <a:t>p</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Forme libre : forme 6">
              <a:extLst>
                <a:ext uri="{FF2B5EF4-FFF2-40B4-BE49-F238E27FC236}">
                  <a16:creationId xmlns:a16="http://schemas.microsoft.com/office/drawing/2014/main" id="{752B0249-221A-1326-EAAE-FF0FB41D167A}"/>
                </a:ext>
              </a:extLst>
            </p:cNvPr>
            <p:cNvSpPr/>
            <p:nvPr/>
          </p:nvSpPr>
          <p:spPr>
            <a:xfrm rot="18745032">
              <a:off x="331153" y="1131887"/>
              <a:ext cx="808885" cy="79194"/>
            </a:xfrm>
            <a:custGeom>
              <a:avLst/>
              <a:gdLst>
                <a:gd name="connsiteX0" fmla="*/ 0 w 1790700"/>
                <a:gd name="connsiteY0" fmla="*/ 203232 h 215936"/>
                <a:gd name="connsiteX1" fmla="*/ 209550 w 1790700"/>
                <a:gd name="connsiteY1" fmla="*/ 32 h 215936"/>
                <a:gd name="connsiteX2" fmla="*/ 463550 w 1790700"/>
                <a:gd name="connsiteY2" fmla="*/ 215932 h 215936"/>
                <a:gd name="connsiteX3" fmla="*/ 660400 w 1790700"/>
                <a:gd name="connsiteY3" fmla="*/ 6382 h 215936"/>
                <a:gd name="connsiteX4" fmla="*/ 863600 w 1790700"/>
                <a:gd name="connsiteY4" fmla="*/ 184182 h 215936"/>
                <a:gd name="connsiteX5" fmla="*/ 1054100 w 1790700"/>
                <a:gd name="connsiteY5" fmla="*/ 25432 h 215936"/>
                <a:gd name="connsiteX6" fmla="*/ 1244600 w 1790700"/>
                <a:gd name="connsiteY6" fmla="*/ 209582 h 215936"/>
                <a:gd name="connsiteX7" fmla="*/ 1435100 w 1790700"/>
                <a:gd name="connsiteY7" fmla="*/ 12732 h 215936"/>
                <a:gd name="connsiteX8" fmla="*/ 1600200 w 1790700"/>
                <a:gd name="connsiteY8" fmla="*/ 196882 h 215936"/>
                <a:gd name="connsiteX9" fmla="*/ 1790700 w 1790700"/>
                <a:gd name="connsiteY9" fmla="*/ 19082 h 21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700" h="215936">
                  <a:moveTo>
                    <a:pt x="0" y="203232"/>
                  </a:moveTo>
                  <a:cubicBezTo>
                    <a:pt x="66146" y="100573"/>
                    <a:pt x="132292" y="-2085"/>
                    <a:pt x="209550" y="32"/>
                  </a:cubicBezTo>
                  <a:cubicBezTo>
                    <a:pt x="286808" y="2149"/>
                    <a:pt x="388408" y="214874"/>
                    <a:pt x="463550" y="215932"/>
                  </a:cubicBezTo>
                  <a:cubicBezTo>
                    <a:pt x="538692" y="216990"/>
                    <a:pt x="593725" y="11674"/>
                    <a:pt x="660400" y="6382"/>
                  </a:cubicBezTo>
                  <a:cubicBezTo>
                    <a:pt x="727075" y="1090"/>
                    <a:pt x="797983" y="181007"/>
                    <a:pt x="863600" y="184182"/>
                  </a:cubicBezTo>
                  <a:cubicBezTo>
                    <a:pt x="929217" y="187357"/>
                    <a:pt x="990600" y="21199"/>
                    <a:pt x="1054100" y="25432"/>
                  </a:cubicBezTo>
                  <a:cubicBezTo>
                    <a:pt x="1117600" y="29665"/>
                    <a:pt x="1181100" y="211699"/>
                    <a:pt x="1244600" y="209582"/>
                  </a:cubicBezTo>
                  <a:cubicBezTo>
                    <a:pt x="1308100" y="207465"/>
                    <a:pt x="1375833" y="14849"/>
                    <a:pt x="1435100" y="12732"/>
                  </a:cubicBezTo>
                  <a:cubicBezTo>
                    <a:pt x="1494367" y="10615"/>
                    <a:pt x="1540933" y="195824"/>
                    <a:pt x="1600200" y="196882"/>
                  </a:cubicBezTo>
                  <a:cubicBezTo>
                    <a:pt x="1659467" y="197940"/>
                    <a:pt x="1725083" y="108511"/>
                    <a:pt x="1790700" y="19082"/>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sp>
          <p:nvSpPr>
            <p:cNvPr id="8" name="Forme libre : forme 7">
              <a:extLst>
                <a:ext uri="{FF2B5EF4-FFF2-40B4-BE49-F238E27FC236}">
                  <a16:creationId xmlns:a16="http://schemas.microsoft.com/office/drawing/2014/main" id="{C037ACE3-1EC3-91B9-6E42-35FC04BFBEFC}"/>
                </a:ext>
              </a:extLst>
            </p:cNvPr>
            <p:cNvSpPr/>
            <p:nvPr/>
          </p:nvSpPr>
          <p:spPr>
            <a:xfrm rot="2854968" flipV="1">
              <a:off x="1321753" y="1163637"/>
              <a:ext cx="808885" cy="79194"/>
            </a:xfrm>
            <a:custGeom>
              <a:avLst/>
              <a:gdLst>
                <a:gd name="connsiteX0" fmla="*/ 0 w 1790700"/>
                <a:gd name="connsiteY0" fmla="*/ 203232 h 215936"/>
                <a:gd name="connsiteX1" fmla="*/ 209550 w 1790700"/>
                <a:gd name="connsiteY1" fmla="*/ 32 h 215936"/>
                <a:gd name="connsiteX2" fmla="*/ 463550 w 1790700"/>
                <a:gd name="connsiteY2" fmla="*/ 215932 h 215936"/>
                <a:gd name="connsiteX3" fmla="*/ 660400 w 1790700"/>
                <a:gd name="connsiteY3" fmla="*/ 6382 h 215936"/>
                <a:gd name="connsiteX4" fmla="*/ 863600 w 1790700"/>
                <a:gd name="connsiteY4" fmla="*/ 184182 h 215936"/>
                <a:gd name="connsiteX5" fmla="*/ 1054100 w 1790700"/>
                <a:gd name="connsiteY5" fmla="*/ 25432 h 215936"/>
                <a:gd name="connsiteX6" fmla="*/ 1244600 w 1790700"/>
                <a:gd name="connsiteY6" fmla="*/ 209582 h 215936"/>
                <a:gd name="connsiteX7" fmla="*/ 1435100 w 1790700"/>
                <a:gd name="connsiteY7" fmla="*/ 12732 h 215936"/>
                <a:gd name="connsiteX8" fmla="*/ 1600200 w 1790700"/>
                <a:gd name="connsiteY8" fmla="*/ 196882 h 215936"/>
                <a:gd name="connsiteX9" fmla="*/ 1790700 w 1790700"/>
                <a:gd name="connsiteY9" fmla="*/ 19082 h 21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700" h="215936">
                  <a:moveTo>
                    <a:pt x="0" y="203232"/>
                  </a:moveTo>
                  <a:cubicBezTo>
                    <a:pt x="66146" y="100573"/>
                    <a:pt x="132292" y="-2085"/>
                    <a:pt x="209550" y="32"/>
                  </a:cubicBezTo>
                  <a:cubicBezTo>
                    <a:pt x="286808" y="2149"/>
                    <a:pt x="388408" y="214874"/>
                    <a:pt x="463550" y="215932"/>
                  </a:cubicBezTo>
                  <a:cubicBezTo>
                    <a:pt x="538692" y="216990"/>
                    <a:pt x="593725" y="11674"/>
                    <a:pt x="660400" y="6382"/>
                  </a:cubicBezTo>
                  <a:cubicBezTo>
                    <a:pt x="727075" y="1090"/>
                    <a:pt x="797983" y="181007"/>
                    <a:pt x="863600" y="184182"/>
                  </a:cubicBezTo>
                  <a:cubicBezTo>
                    <a:pt x="929217" y="187357"/>
                    <a:pt x="990600" y="21199"/>
                    <a:pt x="1054100" y="25432"/>
                  </a:cubicBezTo>
                  <a:cubicBezTo>
                    <a:pt x="1117600" y="29665"/>
                    <a:pt x="1181100" y="211699"/>
                    <a:pt x="1244600" y="209582"/>
                  </a:cubicBezTo>
                  <a:cubicBezTo>
                    <a:pt x="1308100" y="207465"/>
                    <a:pt x="1375833" y="14849"/>
                    <a:pt x="1435100" y="12732"/>
                  </a:cubicBezTo>
                  <a:cubicBezTo>
                    <a:pt x="1494367" y="10615"/>
                    <a:pt x="1540933" y="195824"/>
                    <a:pt x="1600200" y="196882"/>
                  </a:cubicBezTo>
                  <a:cubicBezTo>
                    <a:pt x="1659467" y="197940"/>
                    <a:pt x="1725083" y="108511"/>
                    <a:pt x="1790700" y="19082"/>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grpSp>
    </p:spTree>
    <p:extLst>
      <p:ext uri="{BB962C8B-B14F-4D97-AF65-F5344CB8AC3E}">
        <p14:creationId xmlns:p14="http://schemas.microsoft.com/office/powerpoint/2010/main" val="422634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C3E2E0A-EA8A-4BD9-9478-B8A94D22992E}"/>
              </a:ext>
            </a:extLst>
          </p:cNvPr>
          <p:cNvSpPr txBox="1"/>
          <p:nvPr/>
        </p:nvSpPr>
        <p:spPr>
          <a:xfrm>
            <a:off x="-1464" y="0"/>
            <a:ext cx="12193464" cy="493154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classification existe, commune à tous les atomes, et qui permet rapidement de déterminer l’énergie des photons émis ou absorbés par les atomes.</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classifications qui se nomment séries portent les noms des savants qui les ont caractérisées au cours des siècles précédents: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Chaque série représente les transitions des niveaux supérieurs vers un même niveau inférieur.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énergies concernées par ces transitions vers un même niveau inférieur sont dans une gamme spécifique (visible, ultraviolet, infrarouge,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transition entre le niveau de référence et le niveau immédiatement supérieur est noté </a:t>
            </a:r>
            <a:r>
              <a:rPr lang="fr-FR" sz="2400"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avec le niveau du dessus </a:t>
            </a:r>
            <a:r>
              <a:rPr lang="fr-FR" sz="24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516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Classification des différents passages d’un électron d’un niveau d’énergie à l’autre">
            <a:extLst>
              <a:ext uri="{FF2B5EF4-FFF2-40B4-BE49-F238E27FC236}">
                <a16:creationId xmlns:a16="http://schemas.microsoft.com/office/drawing/2014/main" id="{79234544-3CDC-86B4-F039-34E75B591E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p:spPr>
      </p:pic>
      <p:sp>
        <p:nvSpPr>
          <p:cNvPr id="3" name="Zone de texte 635">
            <a:extLst>
              <a:ext uri="{FF2B5EF4-FFF2-40B4-BE49-F238E27FC236}">
                <a16:creationId xmlns:a16="http://schemas.microsoft.com/office/drawing/2014/main" id="{52EE29E4-DD03-F471-DE20-CD605277C8F5}"/>
              </a:ext>
            </a:extLst>
          </p:cNvPr>
          <p:cNvSpPr txBox="1"/>
          <p:nvPr/>
        </p:nvSpPr>
        <p:spPr>
          <a:xfrm>
            <a:off x="260839" y="5921276"/>
            <a:ext cx="3880338" cy="708123"/>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Classification des transitions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de l'atome d'hydrogène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977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641CD03-CC83-0F39-B851-C45B5CB90DDF}"/>
              </a:ext>
            </a:extLst>
          </p:cNvPr>
          <p:cNvSpPr txBox="1"/>
          <p:nvPr/>
        </p:nvSpPr>
        <p:spPr>
          <a:xfrm>
            <a:off x="0" y="0"/>
            <a:ext cx="12192000" cy="383573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séries basées sur les couches les plus proches du noyau sont les plus simples à étudier et on fait l’objet des premières analyses. C’est pourquoi ce sont les seules à porter un nom.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différentes séries de transition (Lyman, Balmer, etc.) permettent rapidement de déterminer les fréquences des photons émis et dans quel domaine se fera cette émission (ultraviolet, visible, infrarouge,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connaissance de ces informations sert par exemple en astrophysique pour déterminer la nature des nuages qui nous séparent d’étoiles lointaines, et au quotidien pour déterminer la couleur que pourra émettre une ampoule à gaz.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1BD1D39-A089-3923-B803-A8440B98F06F}"/>
              </a:ext>
            </a:extLst>
          </p:cNvPr>
          <p:cNvSpPr txBox="1"/>
          <p:nvPr/>
        </p:nvSpPr>
        <p:spPr>
          <a:xfrm>
            <a:off x="0" y="3869735"/>
            <a:ext cx="12192000" cy="265021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énergies de transition étant de plus en plus faibles lorsque l’on considère des couches de plus en plus élevées, chaque série a une forme caractéristique où:</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transition </a:t>
            </a:r>
            <a:r>
              <a:rPr lang="fr-FR" sz="2400"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la moins énergétique.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différences d’énergie entre deux couches élevées diminuent au fur et à mesure que l’on s’éloigne du noyau ce qui impose une limite pour chaque série qui est la tendance maximale vers laquelle tendront les photons émis par cette série.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152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DDA4624-4D74-5822-CCB9-68C944630641}"/>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L'atome d'hydrogène</a:t>
            </a:r>
            <a:endParaRPr lang="fr-FR" sz="3200" dirty="0"/>
          </a:p>
        </p:txBody>
      </p:sp>
      <p:sp>
        <p:nvSpPr>
          <p:cNvPr id="5" name="ZoneTexte 4">
            <a:extLst>
              <a:ext uri="{FF2B5EF4-FFF2-40B4-BE49-F238E27FC236}">
                <a16:creationId xmlns:a16="http://schemas.microsoft.com/office/drawing/2014/main" id="{9C35BC47-0B51-2791-141B-BF84B1DD07DB}"/>
              </a:ext>
            </a:extLst>
          </p:cNvPr>
          <p:cNvSpPr txBox="1"/>
          <p:nvPr/>
        </p:nvSpPr>
        <p:spPr>
          <a:xfrm>
            <a:off x="0" y="584775"/>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spectre de l'atome d'hydrogène est l'ensemble des longueurs d'onde (ou des fréquences) des photons qu'il peut émettre ou absorber.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niveaux d'énergie de l'atome d'hydrogène sont donnés par la formule: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6" name="Tableau 5">
                <a:extLst>
                  <a:ext uri="{FF2B5EF4-FFF2-40B4-BE49-F238E27FC236}">
                    <a16:creationId xmlns:a16="http://schemas.microsoft.com/office/drawing/2014/main" id="{A85889BB-5744-E64F-B346-2899B7FD8D56}"/>
                  </a:ext>
                </a:extLst>
              </p:cNvPr>
              <p:cNvGraphicFramePr>
                <a:graphicFrameLocks noGrp="1"/>
              </p:cNvGraphicFramePr>
              <p:nvPr>
                <p:extLst>
                  <p:ext uri="{D42A27DB-BD31-4B8C-83A1-F6EECF244321}">
                    <p14:modId xmlns:p14="http://schemas.microsoft.com/office/powerpoint/2010/main" val="423816235"/>
                  </p:ext>
                </p:extLst>
              </p:nvPr>
            </p:nvGraphicFramePr>
            <p:xfrm>
              <a:off x="666018" y="2073021"/>
              <a:ext cx="10858500" cy="1355979"/>
            </p:xfrm>
            <a:graphic>
              <a:graphicData uri="http://schemas.openxmlformats.org/drawingml/2006/table">
                <a:tbl>
                  <a:tblPr firstRow="1" firstCol="1" bandRow="1">
                    <a:tableStyleId>{5C22544A-7EE6-4342-B048-85BDC9FD1C3A}</a:tableStyleId>
                  </a:tblPr>
                  <a:tblGrid>
                    <a:gridCol w="2646484">
                      <a:extLst>
                        <a:ext uri="{9D8B030D-6E8A-4147-A177-3AD203B41FA5}">
                          <a16:colId xmlns:a16="http://schemas.microsoft.com/office/drawing/2014/main" val="3844718276"/>
                        </a:ext>
                      </a:extLst>
                    </a:gridCol>
                    <a:gridCol w="8212016">
                      <a:extLst>
                        <a:ext uri="{9D8B030D-6E8A-4147-A177-3AD203B41FA5}">
                          <a16:colId xmlns:a16="http://schemas.microsoft.com/office/drawing/2014/main" val="3996597192"/>
                        </a:ext>
                      </a:extLst>
                    </a:gridCol>
                  </a:tblGrid>
                  <a:tr h="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a:effectLst/>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n</m:t>
                                    </m:r>
                                  </m:sub>
                                </m:sSub>
                                <m:r>
                                  <m:rPr>
                                    <m:nor/>
                                  </m:rPr>
                                  <a:rPr lang="fr-FR" sz="2400">
                                    <a:effectLst/>
                                    <a:latin typeface="Comic Sans MS" panose="030F0702030302020204" pitchFamily="66" charset="0"/>
                                  </a:rPr>
                                  <m:t> = −</m:t>
                                </m:r>
                                <m:f>
                                  <m:fPr>
                                    <m:ctrlPr>
                                      <a:rPr lang="fr-FR" sz="2400">
                                        <a:effectLst/>
                                      </a:rPr>
                                    </m:ctrlPr>
                                  </m:fPr>
                                  <m:num>
                                    <m:sSub>
                                      <m:sSubPr>
                                        <m:ctrlPr>
                                          <a:rPr lang="fr-FR" sz="2400">
                                            <a:effectLst/>
                                          </a:rPr>
                                        </m:ctrlPr>
                                      </m:sSubPr>
                                      <m:e>
                                        <m:r>
                                          <m:rPr>
                                            <m:nor/>
                                          </m:rPr>
                                          <a:rPr lang="fr-FR" sz="2400">
                                            <a:effectLst/>
                                            <a:latin typeface="Comic Sans MS" panose="030F0702030302020204" pitchFamily="66" charset="0"/>
                                          </a:rPr>
                                          <m:t>E</m:t>
                                        </m:r>
                                      </m:e>
                                      <m:sub>
                                        <m:r>
                                          <m:rPr>
                                            <m:nor/>
                                          </m:rPr>
                                          <a:rPr lang="fr-FR" sz="2400">
                                            <a:effectLst/>
                                            <a:latin typeface="Comic Sans MS" panose="030F0702030302020204" pitchFamily="66" charset="0"/>
                                          </a:rPr>
                                          <m:t>0</m:t>
                                        </m:r>
                                      </m:sub>
                                    </m:sSub>
                                  </m:num>
                                  <m:den>
                                    <m:sSup>
                                      <m:sSupPr>
                                        <m:ctrlPr>
                                          <a:rPr lang="fr-FR" sz="2400">
                                            <a:effectLst/>
                                          </a:rPr>
                                        </m:ctrlPr>
                                      </m:sSupPr>
                                      <m:e>
                                        <m:r>
                                          <m:rPr>
                                            <m:nor/>
                                          </m:rPr>
                                          <a:rPr lang="fr-FR" sz="2400">
                                            <a:effectLst/>
                                            <a:latin typeface="Comic Sans MS" panose="030F0702030302020204" pitchFamily="66" charset="0"/>
                                          </a:rPr>
                                          <m:t>n</m:t>
                                        </m:r>
                                      </m:e>
                                      <m:sup>
                                        <m:r>
                                          <m:rPr>
                                            <m:nor/>
                                          </m:rPr>
                                          <a:rPr lang="fr-FR" sz="2400">
                                            <a:effectLst/>
                                            <a:latin typeface="Comic Sans MS" panose="030F0702030302020204" pitchFamily="66" charset="0"/>
                                          </a:rPr>
                                          <m:t>2</m:t>
                                        </m:r>
                                      </m:sup>
                                    </m:sSup>
                                  </m:den>
                                </m:f>
                              </m:oMath>
                            </m:oMathPara>
                          </a14:m>
                          <a:endParaRPr lang="fr-FR"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400" dirty="0">
                              <a:effectLst/>
                              <a:latin typeface="Comic Sans MS" panose="030F0702030302020204" pitchFamily="66" charset="0"/>
                            </a:rPr>
                            <a:t>n: Nombre entier</a:t>
                          </a:r>
                        </a:p>
                        <a:p>
                          <a:pPr algn="just">
                            <a:lnSpc>
                              <a:spcPct val="107000"/>
                            </a:lnSpc>
                            <a:spcAft>
                              <a:spcPts val="800"/>
                            </a:spcAft>
                          </a:pPr>
                          <a:r>
                            <a:rPr lang="fr-FR" sz="2400" dirty="0">
                              <a:effectLst/>
                              <a:latin typeface="Comic Sans MS" panose="030F0702030302020204" pitchFamily="66" charset="0"/>
                            </a:rPr>
                            <a:t>E</a:t>
                          </a:r>
                          <a:r>
                            <a:rPr lang="fr-FR" sz="2400" baseline="-25000" dirty="0">
                              <a:effectLst/>
                              <a:latin typeface="Comic Sans MS" panose="030F0702030302020204" pitchFamily="66" charset="0"/>
                            </a:rPr>
                            <a:t>n</a:t>
                          </a:r>
                          <a:r>
                            <a:rPr lang="fr-FR" sz="2400" dirty="0">
                              <a:effectLst/>
                              <a:latin typeface="Comic Sans MS" panose="030F0702030302020204" pitchFamily="66" charset="0"/>
                            </a:rPr>
                            <a:t>: Energie du niveau n</a:t>
                          </a:r>
                        </a:p>
                        <a:p>
                          <a:pPr algn="just">
                            <a:lnSpc>
                              <a:spcPct val="107000"/>
                            </a:lnSpc>
                            <a:spcAft>
                              <a:spcPts val="800"/>
                            </a:spcAft>
                          </a:pPr>
                          <a:r>
                            <a:rPr lang="fr-FR" sz="2400" dirty="0">
                              <a:effectLst/>
                              <a:latin typeface="Comic Sans MS" panose="030F0702030302020204" pitchFamily="66" charset="0"/>
                            </a:rPr>
                            <a:t>E</a:t>
                          </a:r>
                          <a:r>
                            <a:rPr lang="fr-FR" sz="2400" baseline="-25000" dirty="0">
                              <a:effectLst/>
                              <a:latin typeface="Comic Sans MS" panose="030F0702030302020204" pitchFamily="66" charset="0"/>
                            </a:rPr>
                            <a:t>0</a:t>
                          </a:r>
                          <a:r>
                            <a:rPr lang="fr-FR" sz="2400" dirty="0">
                              <a:effectLst/>
                              <a:latin typeface="Comic Sans MS" panose="030F0702030302020204" pitchFamily="66" charset="0"/>
                            </a:rPr>
                            <a:t>: Energie du niveau fondamental (E</a:t>
                          </a:r>
                          <a:r>
                            <a:rPr lang="fr-FR" sz="2400" baseline="-25000" dirty="0">
                              <a:effectLst/>
                              <a:latin typeface="Comic Sans MS" panose="030F0702030302020204" pitchFamily="66" charset="0"/>
                            </a:rPr>
                            <a:t>0</a:t>
                          </a:r>
                          <a:r>
                            <a:rPr lang="fr-FR" sz="2400" dirty="0">
                              <a:effectLst/>
                              <a:latin typeface="Comic Sans MS" panose="030F0702030302020204" pitchFamily="66" charset="0"/>
                            </a:rPr>
                            <a:t> = 13,6 eV)</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660704"/>
                      </a:ext>
                    </a:extLst>
                  </a:tr>
                </a:tbl>
              </a:graphicData>
            </a:graphic>
          </p:graphicFrame>
        </mc:Choice>
        <mc:Fallback>
          <p:graphicFrame>
            <p:nvGraphicFramePr>
              <p:cNvPr id="6" name="Tableau 5">
                <a:extLst>
                  <a:ext uri="{FF2B5EF4-FFF2-40B4-BE49-F238E27FC236}">
                    <a16:creationId xmlns:a16="http://schemas.microsoft.com/office/drawing/2014/main" id="{A85889BB-5744-E64F-B346-2899B7FD8D56}"/>
                  </a:ext>
                </a:extLst>
              </p:cNvPr>
              <p:cNvGraphicFramePr>
                <a:graphicFrameLocks noGrp="1"/>
              </p:cNvGraphicFramePr>
              <p:nvPr>
                <p:extLst>
                  <p:ext uri="{D42A27DB-BD31-4B8C-83A1-F6EECF244321}">
                    <p14:modId xmlns:p14="http://schemas.microsoft.com/office/powerpoint/2010/main" val="423816235"/>
                  </p:ext>
                </p:extLst>
              </p:nvPr>
            </p:nvGraphicFramePr>
            <p:xfrm>
              <a:off x="666018" y="2073021"/>
              <a:ext cx="10858500" cy="1355979"/>
            </p:xfrm>
            <a:graphic>
              <a:graphicData uri="http://schemas.openxmlformats.org/drawingml/2006/table">
                <a:tbl>
                  <a:tblPr firstRow="1" firstCol="1" bandRow="1">
                    <a:tableStyleId>{5C22544A-7EE6-4342-B048-85BDC9FD1C3A}</a:tableStyleId>
                  </a:tblPr>
                  <a:tblGrid>
                    <a:gridCol w="2646484">
                      <a:extLst>
                        <a:ext uri="{9D8B030D-6E8A-4147-A177-3AD203B41FA5}">
                          <a16:colId xmlns:a16="http://schemas.microsoft.com/office/drawing/2014/main" val="3844718276"/>
                        </a:ext>
                      </a:extLst>
                    </a:gridCol>
                    <a:gridCol w="8212016">
                      <a:extLst>
                        <a:ext uri="{9D8B030D-6E8A-4147-A177-3AD203B41FA5}">
                          <a16:colId xmlns:a16="http://schemas.microsoft.com/office/drawing/2014/main" val="3996597192"/>
                        </a:ext>
                      </a:extLst>
                    </a:gridCol>
                  </a:tblGrid>
                  <a:tr h="1355979">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t="-6278" r="-310599" b="-13901"/>
                          </a:stretch>
                        </a:blipFill>
                      </a:tcPr>
                    </a:tc>
                    <a:tc>
                      <a:txBody>
                        <a:bodyPr/>
                        <a:lstStyle/>
                        <a:p>
                          <a:pPr algn="just">
                            <a:lnSpc>
                              <a:spcPct val="107000"/>
                            </a:lnSpc>
                            <a:spcAft>
                              <a:spcPts val="800"/>
                            </a:spcAft>
                          </a:pPr>
                          <a:r>
                            <a:rPr lang="fr-FR" sz="2400" dirty="0">
                              <a:effectLst/>
                              <a:latin typeface="Comic Sans MS" panose="030F0702030302020204" pitchFamily="66" charset="0"/>
                            </a:rPr>
                            <a:t>n: Nombre entier</a:t>
                          </a:r>
                        </a:p>
                        <a:p>
                          <a:pPr algn="just">
                            <a:lnSpc>
                              <a:spcPct val="107000"/>
                            </a:lnSpc>
                            <a:spcAft>
                              <a:spcPts val="800"/>
                            </a:spcAft>
                          </a:pPr>
                          <a:r>
                            <a:rPr lang="fr-FR" sz="2400" dirty="0">
                              <a:effectLst/>
                              <a:latin typeface="Comic Sans MS" panose="030F0702030302020204" pitchFamily="66" charset="0"/>
                            </a:rPr>
                            <a:t>E</a:t>
                          </a:r>
                          <a:r>
                            <a:rPr lang="fr-FR" sz="2400" baseline="-25000" dirty="0">
                              <a:effectLst/>
                              <a:latin typeface="Comic Sans MS" panose="030F0702030302020204" pitchFamily="66" charset="0"/>
                            </a:rPr>
                            <a:t>n</a:t>
                          </a:r>
                          <a:r>
                            <a:rPr lang="fr-FR" sz="2400" dirty="0">
                              <a:effectLst/>
                              <a:latin typeface="Comic Sans MS" panose="030F0702030302020204" pitchFamily="66" charset="0"/>
                            </a:rPr>
                            <a:t>: Energie du niveau n</a:t>
                          </a:r>
                        </a:p>
                        <a:p>
                          <a:pPr algn="just">
                            <a:lnSpc>
                              <a:spcPct val="107000"/>
                            </a:lnSpc>
                            <a:spcAft>
                              <a:spcPts val="800"/>
                            </a:spcAft>
                          </a:pPr>
                          <a:r>
                            <a:rPr lang="fr-FR" sz="2400" dirty="0">
                              <a:effectLst/>
                              <a:latin typeface="Comic Sans MS" panose="030F0702030302020204" pitchFamily="66" charset="0"/>
                            </a:rPr>
                            <a:t>E</a:t>
                          </a:r>
                          <a:r>
                            <a:rPr lang="fr-FR" sz="2400" baseline="-25000" dirty="0">
                              <a:effectLst/>
                              <a:latin typeface="Comic Sans MS" panose="030F0702030302020204" pitchFamily="66" charset="0"/>
                            </a:rPr>
                            <a:t>0</a:t>
                          </a:r>
                          <a:r>
                            <a:rPr lang="fr-FR" sz="2400" dirty="0">
                              <a:effectLst/>
                              <a:latin typeface="Comic Sans MS" panose="030F0702030302020204" pitchFamily="66" charset="0"/>
                            </a:rPr>
                            <a:t>: Energie du niveau fondamental (E</a:t>
                          </a:r>
                          <a:r>
                            <a:rPr lang="fr-FR" sz="2400" baseline="-25000" dirty="0">
                              <a:effectLst/>
                              <a:latin typeface="Comic Sans MS" panose="030F0702030302020204" pitchFamily="66" charset="0"/>
                            </a:rPr>
                            <a:t>0</a:t>
                          </a:r>
                          <a:r>
                            <a:rPr lang="fr-FR" sz="2400" dirty="0">
                              <a:effectLst/>
                              <a:latin typeface="Comic Sans MS" panose="030F0702030302020204" pitchFamily="66" charset="0"/>
                            </a:rPr>
                            <a:t> = 13,6 eV)</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660704"/>
                      </a:ext>
                    </a:extLst>
                  </a:tr>
                </a:tbl>
              </a:graphicData>
            </a:graphic>
          </p:graphicFrame>
        </mc:Fallback>
      </mc:AlternateContent>
      <p:sp>
        <p:nvSpPr>
          <p:cNvPr id="8" name="ZoneTexte 7">
            <a:extLst>
              <a:ext uri="{FF2B5EF4-FFF2-40B4-BE49-F238E27FC236}">
                <a16:creationId xmlns:a16="http://schemas.microsoft.com/office/drawing/2014/main" id="{0B9B2B55-057C-D717-13FA-E264F17F6979}"/>
              </a:ext>
            </a:extLst>
          </p:cNvPr>
          <p:cNvSpPr txBox="1"/>
          <p:nvPr/>
        </p:nvSpPr>
        <p:spPr>
          <a:xfrm>
            <a:off x="-1464" y="3827521"/>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énergies des raies spectrales de l'atome d'hydrogène sont données par la formule: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FE55DB25-0580-12A9-C0C4-C9A92CA47AB2}"/>
                  </a:ext>
                </a:extLst>
              </p:cNvPr>
              <p:cNvSpPr txBox="1"/>
              <p:nvPr/>
            </p:nvSpPr>
            <p:spPr>
              <a:xfrm>
                <a:off x="1325808" y="4876498"/>
                <a:ext cx="9537456" cy="1221488"/>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effectLst/>
                          <a:latin typeface="Comic Sans MS" panose="030F0702030302020204" pitchFamily="66" charset="0"/>
                          <a:ea typeface="Calibri" panose="020F0502020204030204" pitchFamily="34" charset="0"/>
                          <a:cs typeface="Arial" panose="020B0604020202020204" pitchFamily="34" charset="0"/>
                        </a:rPr>
                        <m:t>E</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h</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r>
                        <m:rPr>
                          <m:nor/>
                        </m:rPr>
                        <a:rPr lang="fr-FR" sz="2400" b="1">
                          <a:effectLst/>
                          <a:latin typeface="Symbol" panose="05050102010706020507" pitchFamily="18" charset="2"/>
                          <a:ea typeface="Calibri" panose="020F0502020204030204" pitchFamily="34" charset="0"/>
                          <a:cs typeface="Arial" panose="020B0604020202020204" pitchFamily="34" charset="0"/>
                        </a:rPr>
                        <m:t>n</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f>
                        <m:fPr>
                          <m:ctrlPr>
                            <a:rPr lang="fr-FR" sz="24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400" b="1">
                              <a:effectLst/>
                              <a:latin typeface="Comic Sans MS" panose="030F0702030302020204" pitchFamily="66" charset="0"/>
                              <a:ea typeface="Calibri" panose="020F0502020204030204" pitchFamily="34" charset="0"/>
                              <a:cs typeface="Arial" panose="020B0604020202020204" pitchFamily="34" charset="0"/>
                            </a:rPr>
                            <m:t>h</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num>
                        <m:den>
                          <m:r>
                            <m:rPr>
                              <m:nor/>
                            </m:rPr>
                            <a:rPr lang="fr-FR" sz="2400" b="1">
                              <a:effectLst/>
                              <a:latin typeface="Symbol" panose="05050102010706020507" pitchFamily="18" charset="2"/>
                              <a:ea typeface="Calibri" panose="020F0502020204030204" pitchFamily="34" charset="0"/>
                              <a:cs typeface="Arial" panose="020B0604020202020204" pitchFamily="34" charset="0"/>
                            </a:rPr>
                            <m:t>l</m:t>
                          </m:r>
                        </m:den>
                      </m:f>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 </m:t>
                      </m:r>
                      <m:sSub>
                        <m:sSub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sSubPr>
                        <m:e>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E</m:t>
                          </m:r>
                        </m:e>
                        <m: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n</m:t>
                          </m:r>
                        </m:sub>
                      </m:s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m:t>
                      </m:r>
                      <m:r>
                        <m:rPr>
                          <m:nor/>
                        </m:rPr>
                        <a:rPr lang="fr-FR" sz="24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m:t>
                      </m:r>
                      <m:sSub>
                        <m:sSub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sSubPr>
                        <m:e>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E</m:t>
                          </m:r>
                        </m:e>
                        <m: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p</m:t>
                          </m:r>
                        </m:sub>
                      </m:s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 </m:t>
                      </m:r>
                      <m:r>
                        <m:rPr>
                          <m:nor/>
                        </m:rPr>
                        <a:rPr lang="fr-FR" sz="24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m:t>
                      </m:r>
                      <m:sSub>
                        <m:sSub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sSubPr>
                        <m:e>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E</m:t>
                          </m:r>
                        </m:e>
                        <m: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0</m:t>
                          </m:r>
                        </m:sub>
                      </m:sSub>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m:t>
                      </m:r>
                      <m:d>
                        <m:d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1</m:t>
                              </m:r>
                            </m:num>
                            <m:den>
                              <m:sSup>
                                <m:sSup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sSupPr>
                                <m:e>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n</m:t>
                                  </m:r>
                                </m:e>
                                <m:sup>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2</m:t>
                                  </m:r>
                                </m:sup>
                              </m:sSup>
                            </m:den>
                          </m:f>
                          <m:r>
                            <m:rPr>
                              <m:nor/>
                            </m:rPr>
                            <a:rPr lang="fr-FR" sz="2400" b="1" i="1">
                              <a:effectLst/>
                              <a:latin typeface="Comic Sans MS" panose="030F0702030302020204" pitchFamily="66" charset="0"/>
                              <a:ea typeface="Times New Roman" panose="02020603050405020304" pitchFamily="18" charset="0"/>
                              <a:cs typeface="Arial" panose="020B0604020202020204" pitchFamily="34" charset="0"/>
                            </a:rPr>
                            <m:t>−</m:t>
                          </m:r>
                          <m:f>
                            <m:f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1</m:t>
                              </m:r>
                            </m:num>
                            <m:den>
                              <m:sSup>
                                <m:sSupPr>
                                  <m:ctrlPr>
                                    <a:rPr lang="fr-FR" sz="2400" b="1" i="1">
                                      <a:effectLst/>
                                      <a:latin typeface="Cambria Math" panose="02040503050406030204" pitchFamily="18" charset="0"/>
                                      <a:ea typeface="Times New Roman" panose="02020603050405020304" pitchFamily="18" charset="0"/>
                                      <a:cs typeface="Arial" panose="020B0604020202020204" pitchFamily="34" charset="0"/>
                                    </a:rPr>
                                  </m:ctrlPr>
                                </m:sSupPr>
                                <m:e>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p</m:t>
                                  </m:r>
                                </m:e>
                                <m:sup>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2</m:t>
                                  </m:r>
                                </m:sup>
                              </m:sSup>
                            </m:den>
                          </m:f>
                        </m:e>
                      </m:d>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m:t>
                      </m:r>
                      <m:r>
                        <m:rPr>
                          <m:nor/>
                        </m:rPr>
                        <a:rPr lang="fr-FR" sz="2400">
                          <a:effectLst/>
                          <a:latin typeface="Comic Sans MS" panose="030F0702030302020204" pitchFamily="66" charset="0"/>
                          <a:ea typeface="Times New Roman" panose="02020603050405020304" pitchFamily="18" charset="0"/>
                          <a:cs typeface="Arial" panose="020B0604020202020204" pitchFamily="34" charset="0"/>
                        </a:rPr>
                        <m:t>avec</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n</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 &gt; </m:t>
                      </m:r>
                      <m:r>
                        <m:rPr>
                          <m:nor/>
                        </m:rPr>
                        <a:rPr lang="fr-FR" sz="2400" b="1">
                          <a:effectLst/>
                          <a:latin typeface="Comic Sans MS" panose="030F0702030302020204" pitchFamily="66" charset="0"/>
                          <a:ea typeface="Times New Roman" panose="02020603050405020304" pitchFamily="18" charset="0"/>
                          <a:cs typeface="Arial" panose="020B0604020202020204" pitchFamily="34" charset="0"/>
                        </a:rPr>
                        <m:t>p</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Texte 11">
                <a:extLst>
                  <a:ext uri="{FF2B5EF4-FFF2-40B4-BE49-F238E27FC236}">
                    <a16:creationId xmlns:a16="http://schemas.microsoft.com/office/drawing/2014/main" id="{FE55DB25-0580-12A9-C0C4-C9A92CA47AB2}"/>
                  </a:ext>
                </a:extLst>
              </p:cNvPr>
              <p:cNvSpPr txBox="1">
                <a:spLocks noRot="1" noChangeAspect="1" noMove="1" noResize="1" noEditPoints="1" noAdjustHandles="1" noChangeArrowheads="1" noChangeShapeType="1" noTextEdit="1"/>
              </p:cNvSpPr>
              <p:nvPr/>
            </p:nvSpPr>
            <p:spPr>
              <a:xfrm>
                <a:off x="1325808" y="4876498"/>
                <a:ext cx="9537456" cy="1221488"/>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44360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35DF24D-BAE6-7AE9-9CDD-6325B4996996}"/>
              </a:ext>
            </a:extLst>
          </p:cNvPr>
          <p:cNvSpPr txBox="1"/>
          <p:nvPr/>
        </p:nvSpPr>
        <p:spPr>
          <a:xfrm>
            <a:off x="-1464" y="0"/>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ainsi établir le diagramme énergétique de l'atome d'hydrogène pour des valeurs de n de 1 à 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84FC5899-F763-02FC-90D7-EE7CEB6D2841}"/>
              </a:ext>
            </a:extLst>
          </p:cNvPr>
          <p:cNvGrpSpPr/>
          <p:nvPr/>
        </p:nvGrpSpPr>
        <p:grpSpPr>
          <a:xfrm>
            <a:off x="874407" y="803263"/>
            <a:ext cx="10614917" cy="5958025"/>
            <a:chOff x="33697" y="1"/>
            <a:chExt cx="8630457" cy="4844818"/>
          </a:xfrm>
        </p:grpSpPr>
        <p:grpSp>
          <p:nvGrpSpPr>
            <p:cNvPr id="5" name="Groupe 4">
              <a:extLst>
                <a:ext uri="{FF2B5EF4-FFF2-40B4-BE49-F238E27FC236}">
                  <a16:creationId xmlns:a16="http://schemas.microsoft.com/office/drawing/2014/main" id="{F25DEC9E-23D3-5467-EA59-1A547E7CEE39}"/>
                </a:ext>
              </a:extLst>
            </p:cNvPr>
            <p:cNvGrpSpPr/>
            <p:nvPr/>
          </p:nvGrpSpPr>
          <p:grpSpPr>
            <a:xfrm>
              <a:off x="6450725" y="1457185"/>
              <a:ext cx="2213429" cy="1500198"/>
              <a:chOff x="6450725" y="1457185"/>
              <a:chExt cx="2213429" cy="1500198"/>
            </a:xfrm>
          </p:grpSpPr>
          <p:sp>
            <p:nvSpPr>
              <p:cNvPr id="45" name="Accolade fermante 44">
                <a:extLst>
                  <a:ext uri="{FF2B5EF4-FFF2-40B4-BE49-F238E27FC236}">
                    <a16:creationId xmlns:a16="http://schemas.microsoft.com/office/drawing/2014/main" id="{F0AABBE6-16B3-C425-58D5-0AAE604A4803}"/>
                  </a:ext>
                </a:extLst>
              </p:cNvPr>
              <p:cNvSpPr/>
              <p:nvPr/>
            </p:nvSpPr>
            <p:spPr>
              <a:xfrm>
                <a:off x="6450725" y="1457185"/>
                <a:ext cx="214314" cy="150019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3600"/>
              </a:p>
            </p:txBody>
          </p:sp>
          <p:sp>
            <p:nvSpPr>
              <p:cNvPr id="46" name="ZoneTexte 61">
                <a:extLst>
                  <a:ext uri="{FF2B5EF4-FFF2-40B4-BE49-F238E27FC236}">
                    <a16:creationId xmlns:a16="http://schemas.microsoft.com/office/drawing/2014/main" id="{7F2038C5-BD48-1758-0D20-67A4B033A0E6}"/>
                  </a:ext>
                </a:extLst>
              </p:cNvPr>
              <p:cNvSpPr txBox="1"/>
              <p:nvPr/>
            </p:nvSpPr>
            <p:spPr>
              <a:xfrm>
                <a:off x="6736171" y="1878603"/>
                <a:ext cx="1927983" cy="657425"/>
              </a:xfrm>
              <a:prstGeom prst="rect">
                <a:avLst/>
              </a:prstGeom>
              <a:noFill/>
            </p:spPr>
            <p:txBody>
              <a:bodyPr wrap="square" lIns="0" tIns="0" rIns="0" bIns="0" rtlCol="0">
                <a:noAutofit/>
              </a:bodyPr>
              <a:lstStyle/>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Niveaux excités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(instables)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e 5">
              <a:extLst>
                <a:ext uri="{FF2B5EF4-FFF2-40B4-BE49-F238E27FC236}">
                  <a16:creationId xmlns:a16="http://schemas.microsoft.com/office/drawing/2014/main" id="{7DD58812-D242-868F-5688-F3FB7AF22040}"/>
                </a:ext>
              </a:extLst>
            </p:cNvPr>
            <p:cNvGrpSpPr/>
            <p:nvPr/>
          </p:nvGrpSpPr>
          <p:grpSpPr>
            <a:xfrm>
              <a:off x="1143008" y="214286"/>
              <a:ext cx="1286179" cy="4429184"/>
              <a:chOff x="1143008" y="214286"/>
              <a:chExt cx="1286179" cy="4429184"/>
            </a:xfrm>
          </p:grpSpPr>
          <p:sp>
            <p:nvSpPr>
              <p:cNvPr id="40" name="ZoneTexte 59">
                <a:extLst>
                  <a:ext uri="{FF2B5EF4-FFF2-40B4-BE49-F238E27FC236}">
                    <a16:creationId xmlns:a16="http://schemas.microsoft.com/office/drawing/2014/main" id="{7BA0C92F-06E5-F8C9-CDEA-C292680DE6F5}"/>
                  </a:ext>
                </a:extLst>
              </p:cNvPr>
              <p:cNvSpPr txBox="1"/>
              <p:nvPr/>
            </p:nvSpPr>
            <p:spPr>
              <a:xfrm>
                <a:off x="1357307" y="214286"/>
                <a:ext cx="1071880" cy="502285"/>
              </a:xfrm>
              <a:prstGeom prst="rect">
                <a:avLst/>
              </a:prstGeom>
              <a:noFill/>
            </p:spPr>
            <p:txBody>
              <a:bodyPr wrap="square" lIns="0" tIns="0" rIns="0" bIns="0" rtlCol="0">
                <a:noAutofit/>
              </a:bodyPr>
              <a:lstStyle/>
              <a:p>
                <a:pPr algn="ctr">
                  <a:lnSpc>
                    <a:spcPct val="107000"/>
                  </a:lnSpc>
                  <a:spcAft>
                    <a:spcPts val="800"/>
                  </a:spcAft>
                </a:pPr>
                <a:r>
                  <a:rPr lang="fr-FR" sz="2400" b="1" kern="1200" dirty="0">
                    <a:effectLst/>
                    <a:latin typeface="Comic Sans MS" panose="030F0702030302020204" pitchFamily="66" charset="0"/>
                    <a:ea typeface="Calibri" panose="020F0502020204030204" pitchFamily="34" charset="0"/>
                    <a:cs typeface="Times New Roman" panose="02020603050405020304" pitchFamily="18" charset="0"/>
                  </a:rPr>
                  <a:t>E</a:t>
                </a:r>
                <a:r>
                  <a:rPr lang="fr-FR" sz="2400" b="1" kern="1200" baseline="-250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400" b="1" kern="1200" dirty="0">
                    <a:effectLst/>
                    <a:latin typeface="Comic Sans MS" panose="030F0702030302020204" pitchFamily="66" charset="0"/>
                    <a:ea typeface="Calibri" panose="020F0502020204030204" pitchFamily="34" charset="0"/>
                    <a:cs typeface="Times New Roman" panose="02020603050405020304" pitchFamily="18" charset="0"/>
                  </a:rPr>
                  <a:t> (eV)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Connecteur droit 40">
                <a:extLst>
                  <a:ext uri="{FF2B5EF4-FFF2-40B4-BE49-F238E27FC236}">
                    <a16:creationId xmlns:a16="http://schemas.microsoft.com/office/drawing/2014/main" id="{506413DE-BF7C-1A0E-D040-0066C3BCAC5B}"/>
                  </a:ext>
                </a:extLst>
              </p:cNvPr>
              <p:cNvCxnSpPr/>
              <p:nvPr/>
            </p:nvCxnSpPr>
            <p:spPr>
              <a:xfrm rot="5400000">
                <a:off x="821537" y="4179123"/>
                <a:ext cx="928694"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5156E0B8-B7F2-D6D0-9ECC-40FB53154BC8}"/>
                  </a:ext>
                </a:extLst>
              </p:cNvPr>
              <p:cNvCxnSpPr/>
              <p:nvPr/>
            </p:nvCxnSpPr>
            <p:spPr>
              <a:xfrm flipV="1">
                <a:off x="1143008" y="3500462"/>
                <a:ext cx="285752"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2D5804A4-F727-28EF-4469-90D84B914E08}"/>
                  </a:ext>
                </a:extLst>
              </p:cNvPr>
              <p:cNvCxnSpPr/>
              <p:nvPr/>
            </p:nvCxnSpPr>
            <p:spPr>
              <a:xfrm flipV="1">
                <a:off x="1143008" y="3643338"/>
                <a:ext cx="285752"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B922825A-3AA9-1D5E-F07D-298E8BDB499C}"/>
                  </a:ext>
                </a:extLst>
              </p:cNvPr>
              <p:cNvCxnSpPr/>
              <p:nvPr/>
            </p:nvCxnSpPr>
            <p:spPr>
              <a:xfrm rot="5400000" flipH="1" flipV="1">
                <a:off x="-392512" y="1892710"/>
                <a:ext cx="3357586" cy="794"/>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grpSp>
        <p:grpSp>
          <p:nvGrpSpPr>
            <p:cNvPr id="7" name="Groupe 6">
              <a:extLst>
                <a:ext uri="{FF2B5EF4-FFF2-40B4-BE49-F238E27FC236}">
                  <a16:creationId xmlns:a16="http://schemas.microsoft.com/office/drawing/2014/main" id="{39D42712-7C86-807A-816E-908E408A9270}"/>
                </a:ext>
              </a:extLst>
            </p:cNvPr>
            <p:cNvGrpSpPr/>
            <p:nvPr/>
          </p:nvGrpSpPr>
          <p:grpSpPr>
            <a:xfrm>
              <a:off x="223483" y="4135651"/>
              <a:ext cx="7648982" cy="709168"/>
              <a:chOff x="223483" y="4135651"/>
              <a:chExt cx="7648982" cy="709168"/>
            </a:xfrm>
          </p:grpSpPr>
          <p:cxnSp>
            <p:nvCxnSpPr>
              <p:cNvPr id="37" name="Connecteur droit 36">
                <a:extLst>
                  <a:ext uri="{FF2B5EF4-FFF2-40B4-BE49-F238E27FC236}">
                    <a16:creationId xmlns:a16="http://schemas.microsoft.com/office/drawing/2014/main" id="{596B2AB7-E4F3-C2DB-5834-7F68ED7DACEA}"/>
                  </a:ext>
                </a:extLst>
              </p:cNvPr>
              <p:cNvCxnSpPr/>
              <p:nvPr/>
            </p:nvCxnSpPr>
            <p:spPr>
              <a:xfrm>
                <a:off x="1311952" y="4500594"/>
                <a:ext cx="3571900" cy="0"/>
              </a:xfrm>
              <a:prstGeom prst="line">
                <a:avLst/>
              </a:prstGeom>
              <a:ln w="28575">
                <a:solidFill>
                  <a:srgbClr val="0000FF"/>
                </a:solidFill>
              </a:ln>
            </p:spPr>
            <p:style>
              <a:lnRef idx="1">
                <a:schemeClr val="dk1"/>
              </a:lnRef>
              <a:fillRef idx="0">
                <a:schemeClr val="dk1"/>
              </a:fillRef>
              <a:effectRef idx="0">
                <a:schemeClr val="dk1"/>
              </a:effectRef>
              <a:fontRef idx="minor">
                <a:schemeClr val="tx1"/>
              </a:fontRef>
            </p:style>
          </p:cxnSp>
          <p:sp>
            <p:nvSpPr>
              <p:cNvPr id="38" name="ZoneTexte 63">
                <a:extLst>
                  <a:ext uri="{FF2B5EF4-FFF2-40B4-BE49-F238E27FC236}">
                    <a16:creationId xmlns:a16="http://schemas.microsoft.com/office/drawing/2014/main" id="{651A230C-117D-81EB-B289-5CE14A00AAC8}"/>
                  </a:ext>
                </a:extLst>
              </p:cNvPr>
              <p:cNvSpPr txBox="1"/>
              <p:nvPr/>
            </p:nvSpPr>
            <p:spPr>
              <a:xfrm>
                <a:off x="4879493" y="4135651"/>
                <a:ext cx="2992972" cy="709168"/>
              </a:xfrm>
              <a:prstGeom prst="rect">
                <a:avLst/>
              </a:prstGeom>
              <a:noFill/>
            </p:spPr>
            <p:txBody>
              <a:bodyPr wrap="square" lIns="0" tIns="0" rIns="0" bIns="0" rtlCol="0">
                <a:noAutofit/>
              </a:bodyPr>
              <a:lstStyle/>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fondamental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752CF18A-D0EA-6577-D9A2-DCCB15532F18}"/>
                  </a:ext>
                </a:extLst>
              </p:cNvPr>
              <p:cNvSpPr/>
              <p:nvPr/>
            </p:nvSpPr>
            <p:spPr>
              <a:xfrm>
                <a:off x="223483" y="4332078"/>
                <a:ext cx="1029506" cy="403226"/>
              </a:xfrm>
              <a:prstGeom prst="rect">
                <a:avLst/>
              </a:prstGeom>
            </p:spPr>
            <p:txBody>
              <a:bodyPr wrap="square">
                <a:noAutofit/>
              </a:bodyPr>
              <a:lstStyle/>
              <a:p>
                <a:pPr>
                  <a:lnSpc>
                    <a:spcPct val="107000"/>
                  </a:lnSpc>
                  <a:spcAft>
                    <a:spcPts val="800"/>
                  </a:spcAft>
                </a:pPr>
                <a:r>
                  <a:rPr lang="fr-FR" sz="2400" b="1"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-13,6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e 7">
              <a:extLst>
                <a:ext uri="{FF2B5EF4-FFF2-40B4-BE49-F238E27FC236}">
                  <a16:creationId xmlns:a16="http://schemas.microsoft.com/office/drawing/2014/main" id="{1464FECA-50CE-99A1-D162-40CCCDE484D7}"/>
                </a:ext>
              </a:extLst>
            </p:cNvPr>
            <p:cNvGrpSpPr/>
            <p:nvPr/>
          </p:nvGrpSpPr>
          <p:grpSpPr>
            <a:xfrm>
              <a:off x="322170" y="2660152"/>
              <a:ext cx="5840990" cy="431608"/>
              <a:chOff x="322170" y="2660152"/>
              <a:chExt cx="5840990" cy="431608"/>
            </a:xfrm>
          </p:grpSpPr>
          <p:cxnSp>
            <p:nvCxnSpPr>
              <p:cNvPr id="34" name="Connecteur droit 33">
                <a:extLst>
                  <a:ext uri="{FF2B5EF4-FFF2-40B4-BE49-F238E27FC236}">
                    <a16:creationId xmlns:a16="http://schemas.microsoft.com/office/drawing/2014/main" id="{8205F4FE-A361-6760-5990-A51BF6BBF1AA}"/>
                  </a:ext>
                </a:extLst>
              </p:cNvPr>
              <p:cNvCxnSpPr/>
              <p:nvPr/>
            </p:nvCxnSpPr>
            <p:spPr>
              <a:xfrm>
                <a:off x="1311158" y="2857520"/>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E34F16DC-3F96-3874-50A0-D4D2ACCBAB51}"/>
                  </a:ext>
                </a:extLst>
              </p:cNvPr>
              <p:cNvSpPr/>
              <p:nvPr/>
            </p:nvSpPr>
            <p:spPr>
              <a:xfrm>
                <a:off x="322170" y="2672292"/>
                <a:ext cx="951883" cy="403225"/>
              </a:xfrm>
              <a:prstGeom prst="rect">
                <a:avLst/>
              </a:prstGeom>
            </p:spPr>
            <p:txBody>
              <a:bodyPr wrap="square">
                <a:noAutofit/>
              </a:bodyPr>
              <a:lstStyle/>
              <a:p>
                <a:pPr>
                  <a:lnSpc>
                    <a:spcPct val="107000"/>
                  </a:lnSpc>
                  <a:spcAft>
                    <a:spcPts val="800"/>
                  </a:spcAft>
                </a:pPr>
                <a:r>
                  <a:rPr lang="fr-FR" sz="24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-3,39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494371A7-757F-6682-F118-215FCD5B4344}"/>
                  </a:ext>
                </a:extLst>
              </p:cNvPr>
              <p:cNvSpPr/>
              <p:nvPr/>
            </p:nvSpPr>
            <p:spPr>
              <a:xfrm>
                <a:off x="4882790" y="2660152"/>
                <a:ext cx="1280370" cy="431608"/>
              </a:xfrm>
              <a:prstGeom prst="rect">
                <a:avLst/>
              </a:prstGeom>
            </p:spPr>
            <p:txBody>
              <a:bodyPr wrap="square">
                <a:noAutofit/>
              </a:bodyPr>
              <a:lstStyle/>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e 8">
              <a:extLst>
                <a:ext uri="{FF2B5EF4-FFF2-40B4-BE49-F238E27FC236}">
                  <a16:creationId xmlns:a16="http://schemas.microsoft.com/office/drawing/2014/main" id="{4625A6EF-F85D-0396-C165-16B469C8CEC8}"/>
                </a:ext>
              </a:extLst>
            </p:cNvPr>
            <p:cNvGrpSpPr/>
            <p:nvPr/>
          </p:nvGrpSpPr>
          <p:grpSpPr>
            <a:xfrm>
              <a:off x="395942" y="2037830"/>
              <a:ext cx="5767217" cy="570273"/>
              <a:chOff x="395942" y="2037830"/>
              <a:chExt cx="5767217" cy="570273"/>
            </a:xfrm>
          </p:grpSpPr>
          <p:cxnSp>
            <p:nvCxnSpPr>
              <p:cNvPr id="30" name="Connecteur droit 29">
                <a:extLst>
                  <a:ext uri="{FF2B5EF4-FFF2-40B4-BE49-F238E27FC236}">
                    <a16:creationId xmlns:a16="http://schemas.microsoft.com/office/drawing/2014/main" id="{3E50A373-2BB2-8C56-BEAF-E99EA7A1A1FB}"/>
                  </a:ext>
                </a:extLst>
              </p:cNvPr>
              <p:cNvCxnSpPr/>
              <p:nvPr/>
            </p:nvCxnSpPr>
            <p:spPr>
              <a:xfrm>
                <a:off x="1311158" y="2214578"/>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90DC2130-6CE4-4CCD-C802-CC62CD3AD697}"/>
                  </a:ext>
                </a:extLst>
              </p:cNvPr>
              <p:cNvSpPr/>
              <p:nvPr/>
            </p:nvSpPr>
            <p:spPr>
              <a:xfrm>
                <a:off x="395942" y="2037830"/>
                <a:ext cx="951883" cy="403225"/>
              </a:xfrm>
              <a:prstGeom prst="rect">
                <a:avLst/>
              </a:prstGeom>
            </p:spPr>
            <p:txBody>
              <a:bodyPr wrap="square">
                <a:noAutofit/>
              </a:bodyPr>
              <a:lstStyle/>
              <a:p>
                <a:pPr>
                  <a:lnSpc>
                    <a:spcPct val="107000"/>
                  </a:lnSpc>
                  <a:spcAft>
                    <a:spcPts val="800"/>
                  </a:spcAft>
                </a:pPr>
                <a:r>
                  <a:rPr lang="fr-FR" sz="2400" b="1"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-1,51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6A36EC2F-F9D3-F53A-FC51-20DDC83D3D08}"/>
                  </a:ext>
                </a:extLst>
              </p:cNvPr>
              <p:cNvSpPr/>
              <p:nvPr/>
            </p:nvSpPr>
            <p:spPr>
              <a:xfrm>
                <a:off x="4857732" y="2071528"/>
                <a:ext cx="1305427" cy="536575"/>
              </a:xfrm>
              <a:prstGeom prst="rect">
                <a:avLst/>
              </a:prstGeom>
            </p:spPr>
            <p:txBody>
              <a:bodyPr wrap="square">
                <a:noAutofit/>
              </a:bodyPr>
              <a:lstStyle/>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e 9">
              <a:extLst>
                <a:ext uri="{FF2B5EF4-FFF2-40B4-BE49-F238E27FC236}">
                  <a16:creationId xmlns:a16="http://schemas.microsoft.com/office/drawing/2014/main" id="{02E5C572-AD45-4FD9-64A0-EA5BA8079D46}"/>
                </a:ext>
              </a:extLst>
            </p:cNvPr>
            <p:cNvGrpSpPr/>
            <p:nvPr/>
          </p:nvGrpSpPr>
          <p:grpSpPr>
            <a:xfrm>
              <a:off x="33697" y="1339985"/>
              <a:ext cx="6461848" cy="549059"/>
              <a:chOff x="33697" y="1339985"/>
              <a:chExt cx="6461848" cy="549059"/>
            </a:xfrm>
          </p:grpSpPr>
          <p:cxnSp>
            <p:nvCxnSpPr>
              <p:cNvPr id="25" name="Connecteur droit 24">
                <a:extLst>
                  <a:ext uri="{FF2B5EF4-FFF2-40B4-BE49-F238E27FC236}">
                    <a16:creationId xmlns:a16="http://schemas.microsoft.com/office/drawing/2014/main" id="{55470A43-2555-C8ED-03DC-25AA9EDB264F}"/>
                  </a:ext>
                </a:extLst>
              </p:cNvPr>
              <p:cNvCxnSpPr/>
              <p:nvPr/>
            </p:nvCxnSpPr>
            <p:spPr>
              <a:xfrm>
                <a:off x="1311159" y="1857388"/>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B73FB8C-C986-8452-7351-FE7C2C0F967C}"/>
                  </a:ext>
                </a:extLst>
              </p:cNvPr>
              <p:cNvSpPr/>
              <p:nvPr/>
            </p:nvSpPr>
            <p:spPr>
              <a:xfrm>
                <a:off x="33697" y="1339985"/>
                <a:ext cx="926673" cy="403225"/>
              </a:xfrm>
              <a:prstGeom prst="rect">
                <a:avLst/>
              </a:prstGeom>
            </p:spPr>
            <p:txBody>
              <a:bodyPr wrap="square">
                <a:noAutofit/>
              </a:bodyPr>
              <a:lstStyle/>
              <a:p>
                <a:pPr>
                  <a:lnSpc>
                    <a:spcPct val="107000"/>
                  </a:lnSpc>
                  <a:spcAft>
                    <a:spcPts val="800"/>
                  </a:spcAft>
                </a:pPr>
                <a:r>
                  <a:rPr lang="fr-FR" sz="24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-0,54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Connecteur droit avec flèche 26">
                <a:extLst>
                  <a:ext uri="{FF2B5EF4-FFF2-40B4-BE49-F238E27FC236}">
                    <a16:creationId xmlns:a16="http://schemas.microsoft.com/office/drawing/2014/main" id="{0ADD41C2-17CB-9A35-A365-A605794A202A}"/>
                  </a:ext>
                </a:extLst>
              </p:cNvPr>
              <p:cNvCxnSpPr/>
              <p:nvPr/>
            </p:nvCxnSpPr>
            <p:spPr>
              <a:xfrm>
                <a:off x="846647" y="1659610"/>
                <a:ext cx="439181" cy="19777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7399230-E056-5796-3B64-FD12106C5E2F}"/>
                  </a:ext>
                </a:extLst>
              </p:cNvPr>
              <p:cNvSpPr/>
              <p:nvPr/>
            </p:nvSpPr>
            <p:spPr>
              <a:xfrm>
                <a:off x="5227047" y="1352469"/>
                <a:ext cx="1268498" cy="536575"/>
              </a:xfrm>
              <a:prstGeom prst="rect">
                <a:avLst/>
              </a:prstGeom>
            </p:spPr>
            <p:txBody>
              <a:bodyPr wrap="square">
                <a:noAutofit/>
              </a:bodyPr>
              <a:lstStyle/>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Connecteur droit avec flèche 28">
                <a:extLst>
                  <a:ext uri="{FF2B5EF4-FFF2-40B4-BE49-F238E27FC236}">
                    <a16:creationId xmlns:a16="http://schemas.microsoft.com/office/drawing/2014/main" id="{F4ABF48B-5CAE-3FBA-EC96-48A316399B7F}"/>
                  </a:ext>
                </a:extLst>
              </p:cNvPr>
              <p:cNvCxnSpPr/>
              <p:nvPr/>
            </p:nvCxnSpPr>
            <p:spPr>
              <a:xfrm flipH="1">
                <a:off x="4857513" y="1583790"/>
                <a:ext cx="466642" cy="27359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3E361DB3-7788-1679-6D1C-98663FDC6F4D}"/>
                </a:ext>
              </a:extLst>
            </p:cNvPr>
            <p:cNvGrpSpPr/>
            <p:nvPr/>
          </p:nvGrpSpPr>
          <p:grpSpPr>
            <a:xfrm>
              <a:off x="37914" y="1739290"/>
              <a:ext cx="6468441" cy="578697"/>
              <a:chOff x="37914" y="1739290"/>
              <a:chExt cx="6468441" cy="578697"/>
            </a:xfrm>
          </p:grpSpPr>
          <p:cxnSp>
            <p:nvCxnSpPr>
              <p:cNvPr id="20" name="Connecteur droit 19">
                <a:extLst>
                  <a:ext uri="{FF2B5EF4-FFF2-40B4-BE49-F238E27FC236}">
                    <a16:creationId xmlns:a16="http://schemas.microsoft.com/office/drawing/2014/main" id="{6A792C3D-0DED-0C1A-1DB1-8E3BD74B5D34}"/>
                  </a:ext>
                </a:extLst>
              </p:cNvPr>
              <p:cNvCxnSpPr/>
              <p:nvPr/>
            </p:nvCxnSpPr>
            <p:spPr>
              <a:xfrm>
                <a:off x="1311158" y="1928826"/>
                <a:ext cx="3571901"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62782BFC-820E-C498-1C93-D70A4A922FEB}"/>
                  </a:ext>
                </a:extLst>
              </p:cNvPr>
              <p:cNvSpPr/>
              <p:nvPr/>
            </p:nvSpPr>
            <p:spPr>
              <a:xfrm>
                <a:off x="37914" y="1739290"/>
                <a:ext cx="863486" cy="403225"/>
              </a:xfrm>
              <a:prstGeom prst="rect">
                <a:avLst/>
              </a:prstGeom>
            </p:spPr>
            <p:txBody>
              <a:bodyPr wrap="square">
                <a:noAutofit/>
              </a:bodyPr>
              <a:lstStyle/>
              <a:p>
                <a:pPr>
                  <a:lnSpc>
                    <a:spcPct val="107000"/>
                  </a:lnSpc>
                  <a:spcAft>
                    <a:spcPts val="800"/>
                  </a:spcAft>
                </a:pPr>
                <a:r>
                  <a:rPr lang="fr-FR" sz="2400" b="1" kern="12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-0,85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Connecteur droit avec flèche 21">
                <a:extLst>
                  <a:ext uri="{FF2B5EF4-FFF2-40B4-BE49-F238E27FC236}">
                    <a16:creationId xmlns:a16="http://schemas.microsoft.com/office/drawing/2014/main" id="{753B6DBB-769B-4DD7-139B-0508B1CACB78}"/>
                  </a:ext>
                </a:extLst>
              </p:cNvPr>
              <p:cNvCxnSpPr/>
              <p:nvPr/>
            </p:nvCxnSpPr>
            <p:spPr>
              <a:xfrm flipV="1">
                <a:off x="808732" y="1928826"/>
                <a:ext cx="477095" cy="256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E247643-C746-F406-B470-3CBE50D8F3D5}"/>
                  </a:ext>
                </a:extLst>
              </p:cNvPr>
              <p:cNvSpPr/>
              <p:nvPr/>
            </p:nvSpPr>
            <p:spPr>
              <a:xfrm>
                <a:off x="5235472" y="1781412"/>
                <a:ext cx="1270883" cy="536575"/>
              </a:xfrm>
              <a:prstGeom prst="rect">
                <a:avLst/>
              </a:prstGeom>
            </p:spPr>
            <p:txBody>
              <a:bodyPr wrap="square">
                <a:noAutofit/>
              </a:bodyPr>
              <a:lstStyle/>
              <a:p>
                <a:pPr algn="ctr">
                  <a:lnSpc>
                    <a:spcPct val="107000"/>
                  </a:lnSpc>
                  <a:spcAft>
                    <a:spcPts val="800"/>
                  </a:spcAft>
                </a:pPr>
                <a:r>
                  <a:rPr lang="fr-FR" sz="24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Connecteur droit avec flèche 23">
                <a:extLst>
                  <a:ext uri="{FF2B5EF4-FFF2-40B4-BE49-F238E27FC236}">
                    <a16:creationId xmlns:a16="http://schemas.microsoft.com/office/drawing/2014/main" id="{5BD16D51-9249-E4B2-0EDC-08DDA18DA7AC}"/>
                  </a:ext>
                </a:extLst>
              </p:cNvPr>
              <p:cNvCxnSpPr/>
              <p:nvPr/>
            </p:nvCxnSpPr>
            <p:spPr>
              <a:xfrm flipH="1" flipV="1">
                <a:off x="4857513" y="1928827"/>
                <a:ext cx="475065" cy="6775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0100F0C7-99EB-5922-C881-D0D8BBF0AA30}"/>
                </a:ext>
              </a:extLst>
            </p:cNvPr>
            <p:cNvGrpSpPr/>
            <p:nvPr/>
          </p:nvGrpSpPr>
          <p:grpSpPr>
            <a:xfrm>
              <a:off x="974794" y="865234"/>
              <a:ext cx="6102590" cy="924496"/>
              <a:chOff x="974794" y="865234"/>
              <a:chExt cx="6102590" cy="924496"/>
            </a:xfrm>
          </p:grpSpPr>
          <p:sp>
            <p:nvSpPr>
              <p:cNvPr id="14" name="Rectangle 13">
                <a:extLst>
                  <a:ext uri="{FF2B5EF4-FFF2-40B4-BE49-F238E27FC236}">
                    <a16:creationId xmlns:a16="http://schemas.microsoft.com/office/drawing/2014/main" id="{9F1AFB0D-4F8F-3476-FA1F-B49A799F0AFB}"/>
                  </a:ext>
                </a:extLst>
              </p:cNvPr>
              <p:cNvSpPr/>
              <p:nvPr/>
            </p:nvSpPr>
            <p:spPr>
              <a:xfrm>
                <a:off x="1311952" y="928694"/>
                <a:ext cx="3571899" cy="714381"/>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a:p>
            </p:txBody>
          </p:sp>
          <p:cxnSp>
            <p:nvCxnSpPr>
              <p:cNvPr id="15" name="Connecteur droit 14">
                <a:extLst>
                  <a:ext uri="{FF2B5EF4-FFF2-40B4-BE49-F238E27FC236}">
                    <a16:creationId xmlns:a16="http://schemas.microsoft.com/office/drawing/2014/main" id="{A826E752-BDC7-C1DA-6BC6-31D55D6879B7}"/>
                  </a:ext>
                </a:extLst>
              </p:cNvPr>
              <p:cNvCxnSpPr/>
              <p:nvPr/>
            </p:nvCxnSpPr>
            <p:spPr>
              <a:xfrm>
                <a:off x="1285884" y="1643074"/>
                <a:ext cx="3571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6" name="ZoneTexte 60">
                <a:extLst>
                  <a:ext uri="{FF2B5EF4-FFF2-40B4-BE49-F238E27FC236}">
                    <a16:creationId xmlns:a16="http://schemas.microsoft.com/office/drawing/2014/main" id="{2D25E16A-5F91-118A-BF39-90479AFA3404}"/>
                  </a:ext>
                </a:extLst>
              </p:cNvPr>
              <p:cNvSpPr txBox="1"/>
              <p:nvPr/>
            </p:nvSpPr>
            <p:spPr>
              <a:xfrm>
                <a:off x="1643056" y="1151664"/>
                <a:ext cx="2929255" cy="445135"/>
              </a:xfrm>
              <a:prstGeom prst="rect">
                <a:avLst/>
              </a:prstGeom>
              <a:noFill/>
            </p:spPr>
            <p:txBody>
              <a:bodyPr wrap="square" lIns="0" tIns="0" rIns="0" bIns="0" rtlCol="0">
                <a:noAutofit/>
              </a:bodyPr>
              <a:lstStyle/>
              <a:p>
                <a:pPr algn="ctr">
                  <a:lnSpc>
                    <a:spcPct val="107000"/>
                  </a:lnSpc>
                  <a:spcAft>
                    <a:spcPts val="800"/>
                  </a:spcAft>
                </a:pPr>
                <a:r>
                  <a:rPr lang="fr-FR" sz="2400"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Continuum d'énergie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62">
                <a:extLst>
                  <a:ext uri="{FF2B5EF4-FFF2-40B4-BE49-F238E27FC236}">
                    <a16:creationId xmlns:a16="http://schemas.microsoft.com/office/drawing/2014/main" id="{7AF10110-9C8A-D665-B775-C1FCA7B411F6}"/>
                  </a:ext>
                </a:extLst>
              </p:cNvPr>
              <p:cNvSpPr txBox="1"/>
              <p:nvPr/>
            </p:nvSpPr>
            <p:spPr>
              <a:xfrm>
                <a:off x="5344750" y="865234"/>
                <a:ext cx="1732634" cy="445135"/>
              </a:xfrm>
              <a:prstGeom prst="rect">
                <a:avLst/>
              </a:prstGeom>
              <a:noFill/>
            </p:spPr>
            <p:txBody>
              <a:bodyPr wrap="square" lIns="0" tIns="0" rIns="0" bIns="0" rtlCol="0">
                <a:noAutofit/>
              </a:bodyPr>
              <a:lstStyle/>
              <a:p>
                <a:pPr algn="ctr">
                  <a:lnSpc>
                    <a:spcPct val="107000"/>
                  </a:lnSpc>
                  <a:spcAft>
                    <a:spcPts val="800"/>
                  </a:spcAft>
                </a:pPr>
                <a:r>
                  <a:rPr lang="fr-FR" sz="2400"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Atome ionisé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F3602EB8-6C42-7132-DC13-3973C85985DF}"/>
                  </a:ext>
                </a:extLst>
              </p:cNvPr>
              <p:cNvSpPr/>
              <p:nvPr/>
            </p:nvSpPr>
            <p:spPr>
              <a:xfrm>
                <a:off x="974794" y="1440575"/>
                <a:ext cx="268605" cy="349155"/>
              </a:xfrm>
              <a:prstGeom prst="rect">
                <a:avLst/>
              </a:prstGeom>
            </p:spPr>
            <p:txBody>
              <a:bodyPr wrap="square">
                <a:noAutofit/>
              </a:bodyPr>
              <a:lstStyle/>
              <a:p>
                <a:pPr>
                  <a:lnSpc>
                    <a:spcPct val="107000"/>
                  </a:lnSpc>
                  <a:spcAft>
                    <a:spcPts val="800"/>
                  </a:spcAft>
                </a:pPr>
                <a:r>
                  <a:rPr lang="fr-FR" sz="2400" b="1" kern="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Connecteur droit avec flèche 18">
                <a:extLst>
                  <a:ext uri="{FF2B5EF4-FFF2-40B4-BE49-F238E27FC236}">
                    <a16:creationId xmlns:a16="http://schemas.microsoft.com/office/drawing/2014/main" id="{5F5CD5A5-1AED-17D2-91AC-CA9913715EEC}"/>
                  </a:ext>
                </a:extLst>
              </p:cNvPr>
              <p:cNvCxnSpPr>
                <a:cxnSpLocks/>
                <a:stCxn id="17" idx="1"/>
              </p:cNvCxnSpPr>
              <p:nvPr/>
            </p:nvCxnSpPr>
            <p:spPr>
              <a:xfrm flipH="1">
                <a:off x="4857356" y="1087802"/>
                <a:ext cx="487394" cy="564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3" name="Image 12">
              <a:extLst>
                <a:ext uri="{FF2B5EF4-FFF2-40B4-BE49-F238E27FC236}">
                  <a16:creationId xmlns:a16="http://schemas.microsoft.com/office/drawing/2014/main" id="{D964BE21-2DDD-451C-E58F-10E6658D77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562" y="1"/>
              <a:ext cx="1101775" cy="74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3489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EAF5902-DD32-9389-1C91-0F67B50737B4}"/>
              </a:ext>
            </a:extLst>
          </p:cNvPr>
          <p:cNvSpPr txBox="1"/>
          <p:nvPr/>
        </p:nvSpPr>
        <p:spPr>
          <a:xfrm>
            <a:off x="-1464" y="7420"/>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compléter cette figure en y ajoutant les radiations émises par les photons des niveaux n=3, 4 et 5 vers le niveau 2. Cela correspond à la série de Balmer qui émet des radiations dans le domaine du visible.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9F3CE1DA-3047-28C4-C737-C054356B2E48}"/>
              </a:ext>
            </a:extLst>
          </p:cNvPr>
          <p:cNvGrpSpPr/>
          <p:nvPr/>
        </p:nvGrpSpPr>
        <p:grpSpPr>
          <a:xfrm>
            <a:off x="1087803" y="1343977"/>
            <a:ext cx="10781056" cy="5277944"/>
            <a:chOff x="-220867" y="-29433"/>
            <a:chExt cx="7248028" cy="3436180"/>
          </a:xfrm>
        </p:grpSpPr>
        <p:grpSp>
          <p:nvGrpSpPr>
            <p:cNvPr id="5" name="Groupe 4">
              <a:extLst>
                <a:ext uri="{FF2B5EF4-FFF2-40B4-BE49-F238E27FC236}">
                  <a16:creationId xmlns:a16="http://schemas.microsoft.com/office/drawing/2014/main" id="{FCEFBF66-058C-1A86-949C-69CD198E719D}"/>
                </a:ext>
              </a:extLst>
            </p:cNvPr>
            <p:cNvGrpSpPr/>
            <p:nvPr/>
          </p:nvGrpSpPr>
          <p:grpSpPr>
            <a:xfrm>
              <a:off x="-220867" y="-29433"/>
              <a:ext cx="7248028" cy="3436180"/>
              <a:chOff x="-220867" y="-29433"/>
              <a:chExt cx="7248028" cy="3436180"/>
            </a:xfrm>
          </p:grpSpPr>
          <p:grpSp>
            <p:nvGrpSpPr>
              <p:cNvPr id="13" name="Groupe 12">
                <a:extLst>
                  <a:ext uri="{FF2B5EF4-FFF2-40B4-BE49-F238E27FC236}">
                    <a16:creationId xmlns:a16="http://schemas.microsoft.com/office/drawing/2014/main" id="{54352D8B-A16F-5B24-5A10-DFA1672A6261}"/>
                  </a:ext>
                </a:extLst>
              </p:cNvPr>
              <p:cNvGrpSpPr/>
              <p:nvPr/>
            </p:nvGrpSpPr>
            <p:grpSpPr>
              <a:xfrm>
                <a:off x="-220867" y="0"/>
                <a:ext cx="7248028" cy="3406747"/>
                <a:chOff x="-259348" y="214286"/>
                <a:chExt cx="9616644" cy="4521018"/>
              </a:xfrm>
            </p:grpSpPr>
            <p:grpSp>
              <p:nvGrpSpPr>
                <p:cNvPr id="15" name="Groupe 14">
                  <a:extLst>
                    <a:ext uri="{FF2B5EF4-FFF2-40B4-BE49-F238E27FC236}">
                      <a16:creationId xmlns:a16="http://schemas.microsoft.com/office/drawing/2014/main" id="{1F3D4F1F-CBFD-18F4-51EC-F1A54DA18D15}"/>
                    </a:ext>
                  </a:extLst>
                </p:cNvPr>
                <p:cNvGrpSpPr/>
                <p:nvPr/>
              </p:nvGrpSpPr>
              <p:grpSpPr>
                <a:xfrm>
                  <a:off x="6703736" y="1511376"/>
                  <a:ext cx="2653560" cy="1500198"/>
                  <a:chOff x="6703736" y="1511376"/>
                  <a:chExt cx="2653560" cy="1500198"/>
                </a:xfrm>
              </p:grpSpPr>
              <p:sp>
                <p:nvSpPr>
                  <p:cNvPr id="54" name="Accolade fermante 53">
                    <a:extLst>
                      <a:ext uri="{FF2B5EF4-FFF2-40B4-BE49-F238E27FC236}">
                        <a16:creationId xmlns:a16="http://schemas.microsoft.com/office/drawing/2014/main" id="{79145C4E-2A8F-A6CD-47C0-0EB720DD1A09}"/>
                      </a:ext>
                    </a:extLst>
                  </p:cNvPr>
                  <p:cNvSpPr/>
                  <p:nvPr/>
                </p:nvSpPr>
                <p:spPr>
                  <a:xfrm>
                    <a:off x="6703736" y="1511376"/>
                    <a:ext cx="214314" cy="150019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4000"/>
                  </a:p>
                </p:txBody>
              </p:sp>
              <p:sp>
                <p:nvSpPr>
                  <p:cNvPr id="55" name="ZoneTexte 61">
                    <a:extLst>
                      <a:ext uri="{FF2B5EF4-FFF2-40B4-BE49-F238E27FC236}">
                        <a16:creationId xmlns:a16="http://schemas.microsoft.com/office/drawing/2014/main" id="{C31B1633-B1C3-ED9D-EF7C-2C56EFBEA021}"/>
                      </a:ext>
                    </a:extLst>
                  </p:cNvPr>
                  <p:cNvSpPr txBox="1"/>
                  <p:nvPr/>
                </p:nvSpPr>
                <p:spPr>
                  <a:xfrm>
                    <a:off x="6877084" y="1918331"/>
                    <a:ext cx="2480212" cy="657425"/>
                  </a:xfrm>
                  <a:prstGeom prst="rect">
                    <a:avLst/>
                  </a:prstGeom>
                  <a:noFill/>
                </p:spPr>
                <p:txBody>
                  <a:bodyPr wrap="square" lIns="0" tIns="0" rIns="0" bIns="0" rtlCol="0">
                    <a:noAutofit/>
                  </a:bodyPr>
                  <a:lstStyle/>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Niveaux excités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(instables)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e 15">
                  <a:extLst>
                    <a:ext uri="{FF2B5EF4-FFF2-40B4-BE49-F238E27FC236}">
                      <a16:creationId xmlns:a16="http://schemas.microsoft.com/office/drawing/2014/main" id="{B8A751E5-B6DA-D080-D655-835E048506E2}"/>
                    </a:ext>
                  </a:extLst>
                </p:cNvPr>
                <p:cNvGrpSpPr/>
                <p:nvPr/>
              </p:nvGrpSpPr>
              <p:grpSpPr>
                <a:xfrm>
                  <a:off x="1143008" y="214286"/>
                  <a:ext cx="1286179" cy="4429184"/>
                  <a:chOff x="1143008" y="214286"/>
                  <a:chExt cx="1286179" cy="4429184"/>
                </a:xfrm>
              </p:grpSpPr>
              <p:sp>
                <p:nvSpPr>
                  <p:cNvPr id="49" name="ZoneTexte 59">
                    <a:extLst>
                      <a:ext uri="{FF2B5EF4-FFF2-40B4-BE49-F238E27FC236}">
                        <a16:creationId xmlns:a16="http://schemas.microsoft.com/office/drawing/2014/main" id="{683CA0C7-2120-1BAA-8717-9B0C75CDB69D}"/>
                      </a:ext>
                    </a:extLst>
                  </p:cNvPr>
                  <p:cNvSpPr txBox="1"/>
                  <p:nvPr/>
                </p:nvSpPr>
                <p:spPr>
                  <a:xfrm>
                    <a:off x="1357307" y="214286"/>
                    <a:ext cx="1071880" cy="502285"/>
                  </a:xfrm>
                  <a:prstGeom prst="rect">
                    <a:avLst/>
                  </a:prstGeom>
                  <a:noFill/>
                </p:spPr>
                <p:txBody>
                  <a:bodyPr wrap="square" lIns="0" tIns="0" rIns="0" bIns="0" rtlCol="0">
                    <a:noAutofit/>
                  </a:bodyPr>
                  <a:lstStyle/>
                  <a:p>
                    <a:pPr algn="ctr">
                      <a:lnSpc>
                        <a:spcPct val="107000"/>
                      </a:lnSpc>
                      <a:spcAft>
                        <a:spcPts val="800"/>
                      </a:spcAft>
                    </a:pPr>
                    <a:r>
                      <a:rPr lang="fr-FR" sz="2800" b="1" kern="1200" dirty="0">
                        <a:effectLst/>
                        <a:latin typeface="Comic Sans MS" panose="030F0702030302020204" pitchFamily="66" charset="0"/>
                        <a:ea typeface="Calibri" panose="020F0502020204030204" pitchFamily="34" charset="0"/>
                        <a:cs typeface="Times New Roman" panose="02020603050405020304" pitchFamily="18" charset="0"/>
                      </a:rPr>
                      <a:t>E</a:t>
                    </a:r>
                    <a:r>
                      <a:rPr lang="fr-FR" sz="2800" b="1" kern="1200" baseline="-250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800" b="1" kern="1200" dirty="0">
                        <a:effectLst/>
                        <a:latin typeface="Comic Sans MS" panose="030F0702030302020204" pitchFamily="66" charset="0"/>
                        <a:ea typeface="Calibri" panose="020F0502020204030204" pitchFamily="34" charset="0"/>
                        <a:cs typeface="Times New Roman" panose="02020603050405020304" pitchFamily="18" charset="0"/>
                      </a:rPr>
                      <a:t> (eV)</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Connecteur droit 49">
                    <a:extLst>
                      <a:ext uri="{FF2B5EF4-FFF2-40B4-BE49-F238E27FC236}">
                        <a16:creationId xmlns:a16="http://schemas.microsoft.com/office/drawing/2014/main" id="{F1109A41-D1AA-2E57-D0E0-683F025DFFF7}"/>
                      </a:ext>
                    </a:extLst>
                  </p:cNvPr>
                  <p:cNvCxnSpPr/>
                  <p:nvPr/>
                </p:nvCxnSpPr>
                <p:spPr>
                  <a:xfrm rot="5400000">
                    <a:off x="821537" y="4179123"/>
                    <a:ext cx="928694"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1" name="Connecteur droit 50">
                    <a:extLst>
                      <a:ext uri="{FF2B5EF4-FFF2-40B4-BE49-F238E27FC236}">
                        <a16:creationId xmlns:a16="http://schemas.microsoft.com/office/drawing/2014/main" id="{1B00AA04-24E5-BD5E-170D-F3FB85D56130}"/>
                      </a:ext>
                    </a:extLst>
                  </p:cNvPr>
                  <p:cNvCxnSpPr/>
                  <p:nvPr/>
                </p:nvCxnSpPr>
                <p:spPr>
                  <a:xfrm flipV="1">
                    <a:off x="1143008" y="3500462"/>
                    <a:ext cx="285752"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4C1A6EE2-59DD-A570-CDFA-E1396B7F2F59}"/>
                      </a:ext>
                    </a:extLst>
                  </p:cNvPr>
                  <p:cNvCxnSpPr/>
                  <p:nvPr/>
                </p:nvCxnSpPr>
                <p:spPr>
                  <a:xfrm flipV="1">
                    <a:off x="1143008" y="3643338"/>
                    <a:ext cx="285752"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169B2825-605A-D4DD-BAFF-952490BE726C}"/>
                      </a:ext>
                    </a:extLst>
                  </p:cNvPr>
                  <p:cNvCxnSpPr/>
                  <p:nvPr/>
                </p:nvCxnSpPr>
                <p:spPr>
                  <a:xfrm rot="5400000" flipH="1" flipV="1">
                    <a:off x="-392512" y="1892710"/>
                    <a:ext cx="3357586" cy="794"/>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grpSp>
            <p:grpSp>
              <p:nvGrpSpPr>
                <p:cNvPr id="17" name="Groupe 16">
                  <a:extLst>
                    <a:ext uri="{FF2B5EF4-FFF2-40B4-BE49-F238E27FC236}">
                      <a16:creationId xmlns:a16="http://schemas.microsoft.com/office/drawing/2014/main" id="{EB1EEC40-839F-281F-1A7B-0D3B45973604}"/>
                    </a:ext>
                  </a:extLst>
                </p:cNvPr>
                <p:cNvGrpSpPr/>
                <p:nvPr/>
              </p:nvGrpSpPr>
              <p:grpSpPr>
                <a:xfrm>
                  <a:off x="33697" y="4076420"/>
                  <a:ext cx="8395557" cy="658884"/>
                  <a:chOff x="33697" y="4076420"/>
                  <a:chExt cx="8395557" cy="658884"/>
                </a:xfrm>
              </p:grpSpPr>
              <p:cxnSp>
                <p:nvCxnSpPr>
                  <p:cNvPr id="46" name="Connecteur droit 45">
                    <a:extLst>
                      <a:ext uri="{FF2B5EF4-FFF2-40B4-BE49-F238E27FC236}">
                        <a16:creationId xmlns:a16="http://schemas.microsoft.com/office/drawing/2014/main" id="{20AE86BB-BE30-7094-6EC3-4FA2492AC78A}"/>
                      </a:ext>
                    </a:extLst>
                  </p:cNvPr>
                  <p:cNvCxnSpPr/>
                  <p:nvPr/>
                </p:nvCxnSpPr>
                <p:spPr>
                  <a:xfrm>
                    <a:off x="1311952" y="4500594"/>
                    <a:ext cx="3571900" cy="0"/>
                  </a:xfrm>
                  <a:prstGeom prst="line">
                    <a:avLst/>
                  </a:prstGeom>
                  <a:ln w="28575">
                    <a:solidFill>
                      <a:srgbClr val="0000FF"/>
                    </a:solidFill>
                  </a:ln>
                </p:spPr>
                <p:style>
                  <a:lnRef idx="1">
                    <a:schemeClr val="dk1"/>
                  </a:lnRef>
                  <a:fillRef idx="0">
                    <a:schemeClr val="dk1"/>
                  </a:fillRef>
                  <a:effectRef idx="0">
                    <a:schemeClr val="dk1"/>
                  </a:effectRef>
                  <a:fontRef idx="minor">
                    <a:schemeClr val="tx1"/>
                  </a:fontRef>
                </p:style>
              </p:cxnSp>
              <p:sp>
                <p:nvSpPr>
                  <p:cNvPr id="47" name="ZoneTexte 63">
                    <a:extLst>
                      <a:ext uri="{FF2B5EF4-FFF2-40B4-BE49-F238E27FC236}">
                        <a16:creationId xmlns:a16="http://schemas.microsoft.com/office/drawing/2014/main" id="{1CE45BAF-BA27-33B4-9A82-4502BE8172C1}"/>
                      </a:ext>
                    </a:extLst>
                  </p:cNvPr>
                  <p:cNvSpPr txBox="1"/>
                  <p:nvPr/>
                </p:nvSpPr>
                <p:spPr>
                  <a:xfrm>
                    <a:off x="4857356" y="4076420"/>
                    <a:ext cx="3571898" cy="587626"/>
                  </a:xfrm>
                  <a:prstGeom prst="rect">
                    <a:avLst/>
                  </a:prstGeom>
                  <a:noFill/>
                </p:spPr>
                <p:txBody>
                  <a:bodyPr wrap="square" lIns="0" tIns="0" rIns="0" bIns="0" rtlCol="0">
                    <a:noAutofit/>
                  </a:bodyPr>
                  <a:lstStyle/>
                  <a:p>
                    <a:pPr algn="ctr">
                      <a:lnSpc>
                        <a:spcPct val="107000"/>
                      </a:lnSpc>
                      <a:spcAft>
                        <a:spcPts val="800"/>
                      </a:spcAft>
                    </a:pPr>
                    <a:r>
                      <a:rPr lang="fr-FR" sz="28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Niveau fondamental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736E8F44-0D5D-B593-E35A-774DB6B74AB5}"/>
                      </a:ext>
                    </a:extLst>
                  </p:cNvPr>
                  <p:cNvSpPr/>
                  <p:nvPr/>
                </p:nvSpPr>
                <p:spPr>
                  <a:xfrm>
                    <a:off x="33697" y="4332078"/>
                    <a:ext cx="1219291" cy="403226"/>
                  </a:xfrm>
                  <a:prstGeom prst="rect">
                    <a:avLst/>
                  </a:prstGeom>
                </p:spPr>
                <p:txBody>
                  <a:bodyPr wrap="square">
                    <a:noAutofit/>
                  </a:bodyPr>
                  <a:lstStyle/>
                  <a:p>
                    <a:pPr>
                      <a:lnSpc>
                        <a:spcPct val="107000"/>
                      </a:lnSpc>
                      <a:spcAft>
                        <a:spcPts val="800"/>
                      </a:spcAft>
                    </a:pPr>
                    <a:r>
                      <a:rPr lang="fr-FR" sz="2800" b="1" kern="12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-13,6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oupe 17">
                  <a:extLst>
                    <a:ext uri="{FF2B5EF4-FFF2-40B4-BE49-F238E27FC236}">
                      <a16:creationId xmlns:a16="http://schemas.microsoft.com/office/drawing/2014/main" id="{51147A37-50F0-3E9D-5A1A-FBA7986A931B}"/>
                    </a:ext>
                  </a:extLst>
                </p:cNvPr>
                <p:cNvGrpSpPr/>
                <p:nvPr/>
              </p:nvGrpSpPr>
              <p:grpSpPr>
                <a:xfrm>
                  <a:off x="176808" y="2660152"/>
                  <a:ext cx="6220282" cy="431608"/>
                  <a:chOff x="176808" y="2660152"/>
                  <a:chExt cx="6220282" cy="431608"/>
                </a:xfrm>
              </p:grpSpPr>
              <p:cxnSp>
                <p:nvCxnSpPr>
                  <p:cNvPr id="43" name="Connecteur droit 42">
                    <a:extLst>
                      <a:ext uri="{FF2B5EF4-FFF2-40B4-BE49-F238E27FC236}">
                        <a16:creationId xmlns:a16="http://schemas.microsoft.com/office/drawing/2014/main" id="{60FB7C97-BA26-5B96-0401-D680F4C2C6E0}"/>
                      </a:ext>
                    </a:extLst>
                  </p:cNvPr>
                  <p:cNvCxnSpPr/>
                  <p:nvPr/>
                </p:nvCxnSpPr>
                <p:spPr>
                  <a:xfrm>
                    <a:off x="1311158" y="2857520"/>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38F70B30-EE6D-F5D1-27C6-9673A57DDD63}"/>
                      </a:ext>
                    </a:extLst>
                  </p:cNvPr>
                  <p:cNvSpPr/>
                  <p:nvPr/>
                </p:nvSpPr>
                <p:spPr>
                  <a:xfrm>
                    <a:off x="176808" y="2672292"/>
                    <a:ext cx="1097244" cy="403225"/>
                  </a:xfrm>
                  <a:prstGeom prst="rect">
                    <a:avLst/>
                  </a:prstGeom>
                </p:spPr>
                <p:txBody>
                  <a:bodyPr wrap="square">
                    <a:noAutofit/>
                  </a:bodyPr>
                  <a:lstStyle/>
                  <a:p>
                    <a:pPr>
                      <a:lnSpc>
                        <a:spcPct val="107000"/>
                      </a:lnSpc>
                      <a:spcAft>
                        <a:spcPts val="800"/>
                      </a:spcAft>
                    </a:pPr>
                    <a:r>
                      <a:rPr lang="fr-FR" sz="28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-3,39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D9F31921-474A-2BB6-F1E9-F96CD82D781B}"/>
                      </a:ext>
                    </a:extLst>
                  </p:cNvPr>
                  <p:cNvSpPr/>
                  <p:nvPr/>
                </p:nvSpPr>
                <p:spPr>
                  <a:xfrm>
                    <a:off x="4882790" y="2660152"/>
                    <a:ext cx="1514300" cy="431608"/>
                  </a:xfrm>
                  <a:prstGeom prst="rect">
                    <a:avLst/>
                  </a:prstGeom>
                </p:spPr>
                <p:txBody>
                  <a:bodyPr wrap="square">
                    <a:noAutofit/>
                  </a:bodyPr>
                  <a:lstStyle/>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e 18">
                  <a:extLst>
                    <a:ext uri="{FF2B5EF4-FFF2-40B4-BE49-F238E27FC236}">
                      <a16:creationId xmlns:a16="http://schemas.microsoft.com/office/drawing/2014/main" id="{39E2B23D-1716-7C15-3A0B-E5D2CC42D60B}"/>
                    </a:ext>
                  </a:extLst>
                </p:cNvPr>
                <p:cNvGrpSpPr/>
                <p:nvPr/>
              </p:nvGrpSpPr>
              <p:grpSpPr>
                <a:xfrm>
                  <a:off x="105295" y="2037830"/>
                  <a:ext cx="6266737" cy="570273"/>
                  <a:chOff x="105295" y="2037830"/>
                  <a:chExt cx="6266737" cy="570273"/>
                </a:xfrm>
              </p:grpSpPr>
              <p:cxnSp>
                <p:nvCxnSpPr>
                  <p:cNvPr id="40" name="Connecteur droit 39">
                    <a:extLst>
                      <a:ext uri="{FF2B5EF4-FFF2-40B4-BE49-F238E27FC236}">
                        <a16:creationId xmlns:a16="http://schemas.microsoft.com/office/drawing/2014/main" id="{051F7CAA-2FDB-37A2-E99B-9058AF0DFE99}"/>
                      </a:ext>
                    </a:extLst>
                  </p:cNvPr>
                  <p:cNvCxnSpPr/>
                  <p:nvPr/>
                </p:nvCxnSpPr>
                <p:spPr>
                  <a:xfrm>
                    <a:off x="1311158" y="2214578"/>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D9A3C4C3-1D92-0529-EC35-4C93CC7C9F00}"/>
                      </a:ext>
                    </a:extLst>
                  </p:cNvPr>
                  <p:cNvSpPr/>
                  <p:nvPr/>
                </p:nvSpPr>
                <p:spPr>
                  <a:xfrm>
                    <a:off x="105295" y="2037830"/>
                    <a:ext cx="1149142" cy="403225"/>
                  </a:xfrm>
                  <a:prstGeom prst="rect">
                    <a:avLst/>
                  </a:prstGeom>
                </p:spPr>
                <p:txBody>
                  <a:bodyPr wrap="square">
                    <a:noAutofit/>
                  </a:bodyPr>
                  <a:lstStyle/>
                  <a:p>
                    <a:pPr>
                      <a:lnSpc>
                        <a:spcPct val="107000"/>
                      </a:lnSpc>
                      <a:spcAft>
                        <a:spcPts val="800"/>
                      </a:spcAft>
                    </a:pPr>
                    <a:r>
                      <a:rPr lang="fr-FR" sz="28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-1,51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3F953F8B-079C-F1BB-375A-8FA82873BF1B}"/>
                      </a:ext>
                    </a:extLst>
                  </p:cNvPr>
                  <p:cNvSpPr/>
                  <p:nvPr/>
                </p:nvSpPr>
                <p:spPr>
                  <a:xfrm>
                    <a:off x="4857732" y="2071528"/>
                    <a:ext cx="1514300" cy="536575"/>
                  </a:xfrm>
                  <a:prstGeom prst="rect">
                    <a:avLst/>
                  </a:prstGeom>
                </p:spPr>
                <p:txBody>
                  <a:bodyPr wrap="square">
                    <a:noAutofit/>
                  </a:bodyPr>
                  <a:lstStyle/>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e 19">
                  <a:extLst>
                    <a:ext uri="{FF2B5EF4-FFF2-40B4-BE49-F238E27FC236}">
                      <a16:creationId xmlns:a16="http://schemas.microsoft.com/office/drawing/2014/main" id="{C95E02A8-9407-4C51-4BB9-3645B550AF9D}"/>
                    </a:ext>
                  </a:extLst>
                </p:cNvPr>
                <p:cNvGrpSpPr/>
                <p:nvPr/>
              </p:nvGrpSpPr>
              <p:grpSpPr>
                <a:xfrm>
                  <a:off x="-258922" y="1339985"/>
                  <a:ext cx="7004953" cy="549059"/>
                  <a:chOff x="-258922" y="1339985"/>
                  <a:chExt cx="7004953" cy="549059"/>
                </a:xfrm>
              </p:grpSpPr>
              <p:cxnSp>
                <p:nvCxnSpPr>
                  <p:cNvPr id="35" name="Connecteur droit 34">
                    <a:extLst>
                      <a:ext uri="{FF2B5EF4-FFF2-40B4-BE49-F238E27FC236}">
                        <a16:creationId xmlns:a16="http://schemas.microsoft.com/office/drawing/2014/main" id="{B8180B2D-4A99-7E7A-B8C1-F42613FBF7E7}"/>
                      </a:ext>
                    </a:extLst>
                  </p:cNvPr>
                  <p:cNvCxnSpPr/>
                  <p:nvPr/>
                </p:nvCxnSpPr>
                <p:spPr>
                  <a:xfrm>
                    <a:off x="1311159" y="1857388"/>
                    <a:ext cx="3571900"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A78166B1-2F8B-19A4-70E7-D09C7D8D8C65}"/>
                      </a:ext>
                    </a:extLst>
                  </p:cNvPr>
                  <p:cNvSpPr/>
                  <p:nvPr/>
                </p:nvSpPr>
                <p:spPr>
                  <a:xfrm>
                    <a:off x="-258922" y="1339985"/>
                    <a:ext cx="1219291" cy="403225"/>
                  </a:xfrm>
                  <a:prstGeom prst="rect">
                    <a:avLst/>
                  </a:prstGeom>
                </p:spPr>
                <p:txBody>
                  <a:bodyPr wrap="square">
                    <a:noAutofit/>
                  </a:bodyPr>
                  <a:lstStyle/>
                  <a:p>
                    <a:pPr>
                      <a:lnSpc>
                        <a:spcPct val="107000"/>
                      </a:lnSpc>
                      <a:spcAft>
                        <a:spcPts val="800"/>
                      </a:spcAft>
                    </a:pPr>
                    <a:r>
                      <a:rPr lang="fr-FR" sz="28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-0,54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Connecteur droit avec flèche 36">
                    <a:extLst>
                      <a:ext uri="{FF2B5EF4-FFF2-40B4-BE49-F238E27FC236}">
                        <a16:creationId xmlns:a16="http://schemas.microsoft.com/office/drawing/2014/main" id="{2344AA19-521A-1F6C-5F2A-4798E0E76B14}"/>
                      </a:ext>
                    </a:extLst>
                  </p:cNvPr>
                  <p:cNvCxnSpPr/>
                  <p:nvPr/>
                </p:nvCxnSpPr>
                <p:spPr>
                  <a:xfrm>
                    <a:off x="846647" y="1659610"/>
                    <a:ext cx="439181" cy="19777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A2A688E-C05D-1E5E-007C-9AA4CE11F2CB}"/>
                      </a:ext>
                    </a:extLst>
                  </p:cNvPr>
                  <p:cNvSpPr/>
                  <p:nvPr/>
                </p:nvSpPr>
                <p:spPr>
                  <a:xfrm>
                    <a:off x="5227047" y="1352469"/>
                    <a:ext cx="1518984" cy="536575"/>
                  </a:xfrm>
                  <a:prstGeom prst="rect">
                    <a:avLst/>
                  </a:prstGeom>
                </p:spPr>
                <p:txBody>
                  <a:bodyPr wrap="square">
                    <a:noAutofit/>
                  </a:bodyPr>
                  <a:lstStyle/>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Connecteur droit avec flèche 38">
                    <a:extLst>
                      <a:ext uri="{FF2B5EF4-FFF2-40B4-BE49-F238E27FC236}">
                        <a16:creationId xmlns:a16="http://schemas.microsoft.com/office/drawing/2014/main" id="{001C003F-88FE-BE69-3881-06A3E4EDE219}"/>
                      </a:ext>
                    </a:extLst>
                  </p:cNvPr>
                  <p:cNvCxnSpPr/>
                  <p:nvPr/>
                </p:nvCxnSpPr>
                <p:spPr>
                  <a:xfrm flipH="1">
                    <a:off x="4857513" y="1583790"/>
                    <a:ext cx="466642" cy="27359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CA75231C-677E-454C-21FF-5FFA339FF3CF}"/>
                    </a:ext>
                  </a:extLst>
                </p:cNvPr>
                <p:cNvGrpSpPr/>
                <p:nvPr/>
              </p:nvGrpSpPr>
              <p:grpSpPr>
                <a:xfrm>
                  <a:off x="-259348" y="1739290"/>
                  <a:ext cx="6997067" cy="578697"/>
                  <a:chOff x="-259348" y="1739290"/>
                  <a:chExt cx="6997067" cy="578697"/>
                </a:xfrm>
              </p:grpSpPr>
              <p:cxnSp>
                <p:nvCxnSpPr>
                  <p:cNvPr id="29" name="Connecteur droit 28">
                    <a:extLst>
                      <a:ext uri="{FF2B5EF4-FFF2-40B4-BE49-F238E27FC236}">
                        <a16:creationId xmlns:a16="http://schemas.microsoft.com/office/drawing/2014/main" id="{33EDD10E-24DB-339B-E7A6-A194EA2E53BA}"/>
                      </a:ext>
                    </a:extLst>
                  </p:cNvPr>
                  <p:cNvCxnSpPr/>
                  <p:nvPr/>
                </p:nvCxnSpPr>
                <p:spPr>
                  <a:xfrm>
                    <a:off x="1311158" y="1928826"/>
                    <a:ext cx="3571901"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E27B128A-708C-6BF7-3ECE-64654C12CD72}"/>
                      </a:ext>
                    </a:extLst>
                  </p:cNvPr>
                  <p:cNvSpPr/>
                  <p:nvPr/>
                </p:nvSpPr>
                <p:spPr>
                  <a:xfrm>
                    <a:off x="-259348" y="1739290"/>
                    <a:ext cx="1160748" cy="403225"/>
                  </a:xfrm>
                  <a:prstGeom prst="rect">
                    <a:avLst/>
                  </a:prstGeom>
                </p:spPr>
                <p:txBody>
                  <a:bodyPr wrap="square">
                    <a:noAutofit/>
                  </a:bodyPr>
                  <a:lstStyle/>
                  <a:p>
                    <a:pPr>
                      <a:lnSpc>
                        <a:spcPct val="107000"/>
                      </a:lnSpc>
                      <a:spcAft>
                        <a:spcPts val="800"/>
                      </a:spcAft>
                    </a:pPr>
                    <a:r>
                      <a:rPr lang="fr-FR" sz="2800" b="1"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-0,85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Connecteur droit avec flèche 30">
                    <a:extLst>
                      <a:ext uri="{FF2B5EF4-FFF2-40B4-BE49-F238E27FC236}">
                        <a16:creationId xmlns:a16="http://schemas.microsoft.com/office/drawing/2014/main" id="{81461EF0-E3E7-E9C4-127B-4A2890CC3DB9}"/>
                      </a:ext>
                    </a:extLst>
                  </p:cNvPr>
                  <p:cNvCxnSpPr/>
                  <p:nvPr/>
                </p:nvCxnSpPr>
                <p:spPr>
                  <a:xfrm flipV="1">
                    <a:off x="808732" y="1928826"/>
                    <a:ext cx="477095" cy="256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2C82819-C4B3-F28D-7A70-1E74DC34F7FA}"/>
                      </a:ext>
                    </a:extLst>
                  </p:cNvPr>
                  <p:cNvSpPr/>
                  <p:nvPr/>
                </p:nvSpPr>
                <p:spPr>
                  <a:xfrm>
                    <a:off x="5235472" y="1781412"/>
                    <a:ext cx="1502247" cy="536575"/>
                  </a:xfrm>
                  <a:prstGeom prst="rect">
                    <a:avLst/>
                  </a:prstGeom>
                </p:spPr>
                <p:txBody>
                  <a:bodyPr wrap="square">
                    <a:noAutofit/>
                  </a:bodyPr>
                  <a:lstStyle/>
                  <a:p>
                    <a:pPr algn="ctr">
                      <a:lnSpc>
                        <a:spcPct val="107000"/>
                      </a:lnSpc>
                      <a:spcAft>
                        <a:spcPts val="800"/>
                      </a:spcAft>
                    </a:pPr>
                    <a:r>
                      <a:rPr lang="fr-FR" sz="2800" kern="1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Niveau 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Connecteur droit avec flèche 33">
                    <a:extLst>
                      <a:ext uri="{FF2B5EF4-FFF2-40B4-BE49-F238E27FC236}">
                        <a16:creationId xmlns:a16="http://schemas.microsoft.com/office/drawing/2014/main" id="{622A75FB-7B52-3D04-EE1B-55620351D084}"/>
                      </a:ext>
                    </a:extLst>
                  </p:cNvPr>
                  <p:cNvCxnSpPr/>
                  <p:nvPr/>
                </p:nvCxnSpPr>
                <p:spPr>
                  <a:xfrm flipH="1" flipV="1">
                    <a:off x="4857513" y="1928827"/>
                    <a:ext cx="475065" cy="6775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1AF7C94B-1184-72F3-A8CE-F0FB76D4F6E2}"/>
                    </a:ext>
                  </a:extLst>
                </p:cNvPr>
                <p:cNvGrpSpPr/>
                <p:nvPr/>
              </p:nvGrpSpPr>
              <p:grpSpPr>
                <a:xfrm>
                  <a:off x="977894" y="865234"/>
                  <a:ext cx="6299378" cy="848974"/>
                  <a:chOff x="977894" y="865234"/>
                  <a:chExt cx="6299378" cy="848974"/>
                </a:xfrm>
              </p:grpSpPr>
              <p:sp>
                <p:nvSpPr>
                  <p:cNvPr id="23" name="Rectangle 22">
                    <a:extLst>
                      <a:ext uri="{FF2B5EF4-FFF2-40B4-BE49-F238E27FC236}">
                        <a16:creationId xmlns:a16="http://schemas.microsoft.com/office/drawing/2014/main" id="{D9B3F1CE-178B-6B83-4F11-E986AC9D5D0C}"/>
                      </a:ext>
                    </a:extLst>
                  </p:cNvPr>
                  <p:cNvSpPr/>
                  <p:nvPr/>
                </p:nvSpPr>
                <p:spPr>
                  <a:xfrm>
                    <a:off x="1311952" y="928694"/>
                    <a:ext cx="3571899" cy="714381"/>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4000"/>
                  </a:p>
                </p:txBody>
              </p:sp>
              <p:cxnSp>
                <p:nvCxnSpPr>
                  <p:cNvPr id="24" name="Connecteur droit 23">
                    <a:extLst>
                      <a:ext uri="{FF2B5EF4-FFF2-40B4-BE49-F238E27FC236}">
                        <a16:creationId xmlns:a16="http://schemas.microsoft.com/office/drawing/2014/main" id="{41C2A0DE-C66B-8B8F-9A4A-738C4B8C7062}"/>
                      </a:ext>
                    </a:extLst>
                  </p:cNvPr>
                  <p:cNvCxnSpPr/>
                  <p:nvPr/>
                </p:nvCxnSpPr>
                <p:spPr>
                  <a:xfrm>
                    <a:off x="1285884" y="1643074"/>
                    <a:ext cx="35719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5" name="ZoneTexte 60">
                    <a:extLst>
                      <a:ext uri="{FF2B5EF4-FFF2-40B4-BE49-F238E27FC236}">
                        <a16:creationId xmlns:a16="http://schemas.microsoft.com/office/drawing/2014/main" id="{578200ED-216C-23AD-42FD-60A690EF5430}"/>
                      </a:ext>
                    </a:extLst>
                  </p:cNvPr>
                  <p:cNvSpPr txBox="1"/>
                  <p:nvPr/>
                </p:nvSpPr>
                <p:spPr>
                  <a:xfrm>
                    <a:off x="1504038" y="1046534"/>
                    <a:ext cx="3145747" cy="445135"/>
                  </a:xfrm>
                  <a:prstGeom prst="rect">
                    <a:avLst/>
                  </a:prstGeom>
                  <a:noFill/>
                </p:spPr>
                <p:txBody>
                  <a:bodyPr wrap="square" lIns="0" tIns="0" rIns="0" bIns="0" rtlCol="0">
                    <a:noAutofit/>
                  </a:bodyPr>
                  <a:lstStyle/>
                  <a:p>
                    <a:pPr algn="ctr">
                      <a:lnSpc>
                        <a:spcPct val="107000"/>
                      </a:lnSpc>
                      <a:spcAft>
                        <a:spcPts val="800"/>
                      </a:spcAft>
                    </a:pPr>
                    <a:r>
                      <a:rPr lang="fr-FR" sz="2800"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Continuum d'énergie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Texte 62">
                    <a:extLst>
                      <a:ext uri="{FF2B5EF4-FFF2-40B4-BE49-F238E27FC236}">
                        <a16:creationId xmlns:a16="http://schemas.microsoft.com/office/drawing/2014/main" id="{F8887645-AF39-79D8-B1E8-2E40C1A1EC25}"/>
                      </a:ext>
                    </a:extLst>
                  </p:cNvPr>
                  <p:cNvSpPr txBox="1"/>
                  <p:nvPr/>
                </p:nvSpPr>
                <p:spPr>
                  <a:xfrm>
                    <a:off x="5344750" y="865234"/>
                    <a:ext cx="1932522" cy="445135"/>
                  </a:xfrm>
                  <a:prstGeom prst="rect">
                    <a:avLst/>
                  </a:prstGeom>
                  <a:noFill/>
                </p:spPr>
                <p:txBody>
                  <a:bodyPr wrap="square" lIns="0" tIns="0" rIns="0" bIns="0" rtlCol="0">
                    <a:noAutofit/>
                  </a:bodyPr>
                  <a:lstStyle/>
                  <a:p>
                    <a:pPr algn="ctr">
                      <a:lnSpc>
                        <a:spcPct val="107000"/>
                      </a:lnSpc>
                      <a:spcAft>
                        <a:spcPts val="800"/>
                      </a:spcAft>
                    </a:pPr>
                    <a:r>
                      <a:rPr lang="fr-FR" sz="2800"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Atome ionisé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FE18575-95A0-F227-B3DC-B78BE60DF2FA}"/>
                      </a:ext>
                    </a:extLst>
                  </p:cNvPr>
                  <p:cNvSpPr/>
                  <p:nvPr/>
                </p:nvSpPr>
                <p:spPr>
                  <a:xfrm>
                    <a:off x="977894" y="1365053"/>
                    <a:ext cx="268605" cy="349155"/>
                  </a:xfrm>
                  <a:prstGeom prst="rect">
                    <a:avLst/>
                  </a:prstGeom>
                </p:spPr>
                <p:txBody>
                  <a:bodyPr wrap="square">
                    <a:noAutofit/>
                  </a:bodyPr>
                  <a:lstStyle/>
                  <a:p>
                    <a:pPr>
                      <a:lnSpc>
                        <a:spcPct val="107000"/>
                      </a:lnSpc>
                      <a:spcAft>
                        <a:spcPts val="800"/>
                      </a:spcAft>
                    </a:pPr>
                    <a:r>
                      <a:rPr lang="fr-FR" sz="2800" b="1"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Connecteur droit avec flèche 27">
                    <a:extLst>
                      <a:ext uri="{FF2B5EF4-FFF2-40B4-BE49-F238E27FC236}">
                        <a16:creationId xmlns:a16="http://schemas.microsoft.com/office/drawing/2014/main" id="{BA857269-DA56-F5E6-3B35-54CCBED8D51F}"/>
                      </a:ext>
                    </a:extLst>
                  </p:cNvPr>
                  <p:cNvCxnSpPr/>
                  <p:nvPr/>
                </p:nvCxnSpPr>
                <p:spPr>
                  <a:xfrm flipH="1">
                    <a:off x="4857356" y="1087802"/>
                    <a:ext cx="487394" cy="564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14" name="Image 13">
                <a:extLst>
                  <a:ext uri="{FF2B5EF4-FFF2-40B4-BE49-F238E27FC236}">
                    <a16:creationId xmlns:a16="http://schemas.microsoft.com/office/drawing/2014/main" id="{CCE1E1C6-0239-154F-A4CF-F527679B56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455" y="-29433"/>
                <a:ext cx="766445" cy="5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e 5">
              <a:extLst>
                <a:ext uri="{FF2B5EF4-FFF2-40B4-BE49-F238E27FC236}">
                  <a16:creationId xmlns:a16="http://schemas.microsoft.com/office/drawing/2014/main" id="{1A989EA8-70DA-1550-DC24-249E05158A57}"/>
                </a:ext>
              </a:extLst>
            </p:cNvPr>
            <p:cNvGrpSpPr/>
            <p:nvPr/>
          </p:nvGrpSpPr>
          <p:grpSpPr>
            <a:xfrm>
              <a:off x="1191166" y="1238250"/>
              <a:ext cx="1966548" cy="1950266"/>
              <a:chOff x="35466" y="0"/>
              <a:chExt cx="1966548" cy="1950733"/>
            </a:xfrm>
          </p:grpSpPr>
          <p:cxnSp>
            <p:nvCxnSpPr>
              <p:cNvPr id="7" name="Connecteur droit avec flèche 6">
                <a:extLst>
                  <a:ext uri="{FF2B5EF4-FFF2-40B4-BE49-F238E27FC236}">
                    <a16:creationId xmlns:a16="http://schemas.microsoft.com/office/drawing/2014/main" id="{9FA20307-B2CE-605A-9405-101337F7B212}"/>
                  </a:ext>
                </a:extLst>
              </p:cNvPr>
              <p:cNvCxnSpPr/>
              <p:nvPr/>
            </p:nvCxnSpPr>
            <p:spPr>
              <a:xfrm rot="5400000">
                <a:off x="-158750" y="369635"/>
                <a:ext cx="740445" cy="11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86DFB8A-C91F-44AE-E82F-1A30E71F9D38}"/>
                  </a:ext>
                </a:extLst>
              </p:cNvPr>
              <p:cNvCxnSpPr/>
              <p:nvPr/>
            </p:nvCxnSpPr>
            <p:spPr>
              <a:xfrm rot="5400000">
                <a:off x="663575" y="391860"/>
                <a:ext cx="687557" cy="11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9D59009-9568-2A12-0887-5CCFE6CE9E19}"/>
                  </a:ext>
                </a:extLst>
              </p:cNvPr>
              <p:cNvCxnSpPr/>
              <p:nvPr/>
            </p:nvCxnSpPr>
            <p:spPr>
              <a:xfrm rot="5400000">
                <a:off x="1562100" y="496635"/>
                <a:ext cx="476001" cy="11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BDEC912-DF6F-01C4-CF27-0A631C3E692A}"/>
                  </a:ext>
                </a:extLst>
              </p:cNvPr>
              <p:cNvSpPr/>
              <p:nvPr/>
            </p:nvSpPr>
            <p:spPr>
              <a:xfrm>
                <a:off x="35466" y="760111"/>
                <a:ext cx="349913" cy="1190117"/>
              </a:xfrm>
              <a:prstGeom prst="rect">
                <a:avLst/>
              </a:prstGeom>
            </p:spPr>
            <p:txBody>
              <a:bodyPr vert="vert270" wrap="square">
                <a:noAutofit/>
              </a:bodyPr>
              <a:lstStyle/>
              <a:p>
                <a:pPr>
                  <a:lnSpc>
                    <a:spcPct val="107000"/>
                  </a:lnSpc>
                  <a:spcAft>
                    <a:spcPts val="800"/>
                  </a:spcAft>
                </a:pPr>
                <a:r>
                  <a:rPr lang="fr-FR" sz="2400" b="1" kern="12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l</a:t>
                </a:r>
                <a:r>
                  <a:rPr lang="fr-FR" sz="2400" b="1" kern="1200" baseline="-250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5-2</a:t>
                </a:r>
                <a:r>
                  <a:rPr lang="fr-FR" sz="2400" b="1"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=434nm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E964383-CC02-73D5-A6F2-E1D03E80EF6B}"/>
                  </a:ext>
                </a:extLst>
              </p:cNvPr>
              <p:cNvSpPr/>
              <p:nvPr/>
            </p:nvSpPr>
            <p:spPr>
              <a:xfrm>
                <a:off x="829217" y="754380"/>
                <a:ext cx="349914" cy="1195848"/>
              </a:xfrm>
              <a:prstGeom prst="rect">
                <a:avLst/>
              </a:prstGeom>
            </p:spPr>
            <p:txBody>
              <a:bodyPr vert="vert270" wrap="square">
                <a:noAutofit/>
              </a:bodyPr>
              <a:lstStyle/>
              <a:p>
                <a:pPr>
                  <a:lnSpc>
                    <a:spcPct val="107000"/>
                  </a:lnSpc>
                  <a:spcAft>
                    <a:spcPts val="800"/>
                  </a:spcAft>
                </a:pPr>
                <a:r>
                  <a:rPr lang="fr-FR" sz="2400" b="1" kern="12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l</a:t>
                </a:r>
                <a:r>
                  <a:rPr lang="fr-FR" sz="2400" b="1" kern="1200" baseline="-250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4-2</a:t>
                </a:r>
                <a:r>
                  <a:rPr lang="fr-FR" sz="2400" b="1"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=486nm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76F7C0B-ED77-DB09-D304-430C9AA1E666}"/>
                  </a:ext>
                </a:extLst>
              </p:cNvPr>
              <p:cNvSpPr/>
              <p:nvPr/>
            </p:nvSpPr>
            <p:spPr>
              <a:xfrm>
                <a:off x="1592019" y="765835"/>
                <a:ext cx="409995" cy="1184898"/>
              </a:xfrm>
              <a:prstGeom prst="rect">
                <a:avLst/>
              </a:prstGeom>
            </p:spPr>
            <p:txBody>
              <a:bodyPr vert="vert270" wrap="square">
                <a:noAutofit/>
              </a:bodyPr>
              <a:lstStyle/>
              <a:p>
                <a:pPr>
                  <a:lnSpc>
                    <a:spcPct val="107000"/>
                  </a:lnSpc>
                  <a:spcAft>
                    <a:spcPts val="800"/>
                  </a:spcAft>
                </a:pPr>
                <a:r>
                  <a:rPr lang="fr-FR" sz="2400" b="1" kern="12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l</a:t>
                </a:r>
                <a:r>
                  <a:rPr lang="fr-FR" sz="2400" b="1" kern="1200" baseline="-25000" dirty="0">
                    <a:solidFill>
                      <a:srgbClr val="FF0000"/>
                    </a:solidFill>
                    <a:effectLst/>
                    <a:latin typeface="Symbol" panose="05050102010706020507" pitchFamily="18" charset="2"/>
                    <a:ea typeface="Calibri" panose="020F0502020204030204" pitchFamily="34" charset="0"/>
                    <a:cs typeface="Times New Roman" panose="02020603050405020304" pitchFamily="18" charset="0"/>
                  </a:rPr>
                  <a:t>3-2</a:t>
                </a:r>
                <a:r>
                  <a:rPr lang="fr-FR" sz="2400" b="1" kern="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=656nm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92093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Une image contenant personne&#10;&#10;Description générée automatiquement">
            <a:extLst>
              <a:ext uri="{FF2B5EF4-FFF2-40B4-BE49-F238E27FC236}">
                <a16:creationId xmlns:a16="http://schemas.microsoft.com/office/drawing/2014/main" id="{F7031C05-2709-711E-2FB0-242CCE69DD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9251" y="1046351"/>
            <a:ext cx="3420000" cy="4765298"/>
          </a:xfrm>
          <a:prstGeom prst="rect">
            <a:avLst/>
          </a:prstGeom>
          <a:noFill/>
        </p:spPr>
      </p:pic>
      <p:sp>
        <p:nvSpPr>
          <p:cNvPr id="4" name="ZoneTexte 3">
            <a:extLst>
              <a:ext uri="{FF2B5EF4-FFF2-40B4-BE49-F238E27FC236}">
                <a16:creationId xmlns:a16="http://schemas.microsoft.com/office/drawing/2014/main" id="{F6D45E88-7C4A-7C8E-EE75-4723DDF841EF}"/>
              </a:ext>
            </a:extLst>
          </p:cNvPr>
          <p:cNvSpPr txBox="1"/>
          <p:nvPr/>
        </p:nvSpPr>
        <p:spPr>
          <a:xfrm>
            <a:off x="0" y="582067"/>
            <a:ext cx="7879404" cy="5693866"/>
          </a:xfrm>
          <a:prstGeom prst="rect">
            <a:avLst/>
          </a:prstGeom>
          <a:noFill/>
        </p:spPr>
        <p:txBody>
          <a:bodyPr wrap="square">
            <a:spAutoFit/>
          </a:bodyPr>
          <a:lstStyle/>
          <a:p>
            <a:pPr algn="just"/>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Richard Feynman (1918-1988)</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est à l'origine de l'électrodynamique quantique relativiste, à savoir l'étude des interactions électromagnétiques entre particules (chargées) relativistes.</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lui doit une formulation lagrangienne de l'électrodynamique quantique, ainsi qu'une technique, permettant de calculer les sections efficaces d'interaction entre particules.</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proposa aussi une technique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diagrammatique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(les diagrammes de Feynman) utilisée de nos jours dans de nombreux domaines.</a:t>
            </a:r>
            <a:endParaRPr lang="fr-FR" sz="2400" dirty="0"/>
          </a:p>
        </p:txBody>
      </p:sp>
    </p:spTree>
    <p:extLst>
      <p:ext uri="{BB962C8B-B14F-4D97-AF65-F5344CB8AC3E}">
        <p14:creationId xmlns:p14="http://schemas.microsoft.com/office/powerpoint/2010/main" val="2478377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Emission des photons par série dans le cas de l’hydrogène">
            <a:extLst>
              <a:ext uri="{FF2B5EF4-FFF2-40B4-BE49-F238E27FC236}">
                <a16:creationId xmlns:a16="http://schemas.microsoft.com/office/drawing/2014/main" id="{3685CAF5-A91F-5402-E01E-21083DE13B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sp>
        <p:nvSpPr>
          <p:cNvPr id="3" name="Zone de texte 636">
            <a:extLst>
              <a:ext uri="{FF2B5EF4-FFF2-40B4-BE49-F238E27FC236}">
                <a16:creationId xmlns:a16="http://schemas.microsoft.com/office/drawing/2014/main" id="{CE3280F2-3B8A-31E4-F40A-7B87C6FC9EFE}"/>
              </a:ext>
            </a:extLst>
          </p:cNvPr>
          <p:cNvSpPr txBox="1"/>
          <p:nvPr/>
        </p:nvSpPr>
        <p:spPr>
          <a:xfrm>
            <a:off x="303336" y="6009421"/>
            <a:ext cx="3916972" cy="611186"/>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Emission des photons par série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dans le cas de l'hydrogène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617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C4395A1-4712-30D6-9824-67B2AB19B585}"/>
              </a:ext>
            </a:extLst>
          </p:cNvPr>
          <p:cNvSpPr txBox="1"/>
          <p:nvPr/>
        </p:nvSpPr>
        <p:spPr>
          <a:xfrm>
            <a:off x="0" y="-3436"/>
            <a:ext cx="12192000" cy="631705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est possible d'exciter ou d'ioniser un atome d'hydrogène par interaction avec un faisceau d'électrons homocinétiques ou par absorption de rayonnement.</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on considère un atome d'hydrogène dans son état fondamental, alors: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on fournit une énergie égale à 5eV (sous forme de photons) rien ne se passe.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on fournit une l’énergie égale à 12,09eV (sous forme de photons) alors l’atome passe dans un état excité (n=3) et se désexcite ensuite en émettant des photons de longueur d’onde bien défini.</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on fournit une l’énergie égale à 11eV (sous forme de photons) rien ne se passe.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on fournit une l’énergie égale à 11eV (sous forme d’électrons) alors l’atome absorbe 10,2 eV et passe dans un état excité (n=2) et se désexcite ensuite en émettant des photons de longueur d’onde bien définis. L’électron garde l’énergie excédentaire (0,8eV).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on fournit une l’énergie égale à 15eV (sous forme d’électrons) alors l’atome passe dans un état ionisé. L’électron est émis avec une énergie cinétique excédentaire de 1,4eV.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d'ionisation est l'énergie minimale qu'il faut fournir à l'atome dans son état fondamental pour l'ioniser (13,6 eV pour l’atome d’hydrogène).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466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2" y="1084971"/>
            <a:ext cx="5437187" cy="1570306"/>
          </a:xfrm>
        </p:spPr>
        <p:txBody>
          <a:bodyPr rtlCol="0"/>
          <a:lstStyle/>
          <a:p>
            <a:pPr algn="ctr" rtl="0"/>
            <a:r>
              <a:rPr lang="fr-FR" dirty="0">
                <a:latin typeface="Comic Sans MS" panose="030F0702030302020204" pitchFamily="66" charset="0"/>
              </a:rPr>
              <a:t> LUMIERE ONDES ET PARTICULES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817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E0D01E0-C120-DAEC-B675-7B9CCE57403B}"/>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Petite histoire des modèles de l'atome</a:t>
            </a:r>
            <a:endParaRPr lang="fr-FR" sz="3200" dirty="0"/>
          </a:p>
        </p:txBody>
      </p:sp>
      <p:sp>
        <p:nvSpPr>
          <p:cNvPr id="5" name="ZoneTexte 4">
            <a:extLst>
              <a:ext uri="{FF2B5EF4-FFF2-40B4-BE49-F238E27FC236}">
                <a16:creationId xmlns:a16="http://schemas.microsoft.com/office/drawing/2014/main" id="{15E0BD58-8DF1-DE7B-C7AE-01469A1C0C5B}"/>
              </a:ext>
            </a:extLst>
          </p:cNvPr>
          <p:cNvSpPr txBox="1"/>
          <p:nvPr/>
        </p:nvSpPr>
        <p:spPr>
          <a:xfrm>
            <a:off x="0" y="754941"/>
            <a:ext cx="12192000" cy="4436086"/>
          </a:xfrm>
          <a:prstGeom prst="rect">
            <a:avLst/>
          </a:prstGeom>
          <a:noFill/>
        </p:spPr>
        <p:txBody>
          <a:bodyPr wrap="square">
            <a:spAutoFit/>
          </a:bodyPr>
          <a:lstStyle/>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Dans l'histoire des sciences, plusieurs modèles de l'atome ont été développés, au fur et à mesure des découvertes des propriétés de la matière. Aujourd'hui encore, on utilise plusieurs modèles différents.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Depuis l'antiquité grecque, on supposait que la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matière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pouvait se fractionner en petits morceaux jusqu'à obtenir des grains insécables, qu'elle était comme "de la poussière dans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04850" algn="l"/>
              </a:tabLs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modèle le plus récent est assez complexe, l'utilisation de modèles "anciens" ou partiellement faux, mais plus simples, facilite la compréhension et la réflexion.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48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descr="Une image contenant texte&#10;&#10;Description générée automatiquement">
            <a:extLst>
              <a:ext uri="{FF2B5EF4-FFF2-40B4-BE49-F238E27FC236}">
                <a16:creationId xmlns:a16="http://schemas.microsoft.com/office/drawing/2014/main" id="{32957479-F9CA-9252-58AD-27066B115F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434" y="1090931"/>
            <a:ext cx="3420000" cy="4676138"/>
          </a:xfrm>
          <a:prstGeom prst="rect">
            <a:avLst/>
          </a:prstGeom>
          <a:noFill/>
          <a:ln>
            <a:noFill/>
          </a:ln>
        </p:spPr>
      </p:pic>
      <p:sp>
        <p:nvSpPr>
          <p:cNvPr id="7" name="ZoneTexte 6">
            <a:extLst>
              <a:ext uri="{FF2B5EF4-FFF2-40B4-BE49-F238E27FC236}">
                <a16:creationId xmlns:a16="http://schemas.microsoft.com/office/drawing/2014/main" id="{5AC889DD-69BE-9C33-6B11-467A45CEC6A1}"/>
              </a:ext>
            </a:extLst>
          </p:cNvPr>
          <p:cNvSpPr txBox="1"/>
          <p:nvPr/>
        </p:nvSpPr>
        <p:spPr>
          <a:xfrm>
            <a:off x="0" y="2059394"/>
            <a:ext cx="7877782" cy="2739211"/>
          </a:xfrm>
          <a:prstGeom prst="rect">
            <a:avLst/>
          </a:prstGeom>
          <a:noFill/>
        </p:spPr>
        <p:txBody>
          <a:bodyPr wrap="square">
            <a:spAutoFit/>
          </a:bodyPr>
          <a:lstStyle/>
          <a:p>
            <a:pPr algn="ctr"/>
            <a:r>
              <a:rPr lang="fr-FR" sz="2800" dirty="0">
                <a:effectLst/>
                <a:latin typeface="Comic Sans MS" panose="030F0702030302020204" pitchFamily="66" charset="0"/>
                <a:ea typeface="Calibri" panose="020F0502020204030204" pitchFamily="34" charset="0"/>
                <a:cs typeface="Times New Roman" panose="02020603050405020304" pitchFamily="18" charset="0"/>
              </a:rPr>
              <a:t>1675</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Jean Picard observe une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luminescence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verte en agitant un tube de baromètre.</a:t>
            </a:r>
          </a:p>
          <a:p>
            <a:pPr algn="just"/>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découvrira quelques siècles plus tard que cela est dû à l'</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électricité</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400" u="none" strike="noStrike" dirty="0">
                <a:effectLst/>
                <a:latin typeface="Comic Sans MS" panose="030F0702030302020204" pitchFamily="66" charset="0"/>
                <a:ea typeface="Calibri" panose="020F0502020204030204" pitchFamily="34" charset="0"/>
                <a:cs typeface="Times New Roman" panose="02020603050405020304" pitchFamily="18" charset="0"/>
              </a:rPr>
              <a:t>statique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aux vapeurs de mercure</a:t>
            </a:r>
            <a:endParaRPr lang="fr-FR" sz="2400" dirty="0"/>
          </a:p>
        </p:txBody>
      </p:sp>
    </p:spTree>
    <p:extLst>
      <p:ext uri="{BB962C8B-B14F-4D97-AF65-F5344CB8AC3E}">
        <p14:creationId xmlns:p14="http://schemas.microsoft.com/office/powerpoint/2010/main" val="421240715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2207</TotalTime>
  <Words>5483</Words>
  <Application>Microsoft Office PowerPoint</Application>
  <PresentationFormat>Grand écran</PresentationFormat>
  <Paragraphs>496</Paragraphs>
  <Slides>73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73</vt:i4>
      </vt:variant>
    </vt:vector>
  </HeadingPairs>
  <TitlesOfParts>
    <vt:vector size="81" baseType="lpstr">
      <vt:lpstr>Arial</vt:lpstr>
      <vt:lpstr>Calibri</vt:lpstr>
      <vt:lpstr>Cambria Math</vt:lpstr>
      <vt:lpstr>Comic Sans MS</vt:lpstr>
      <vt:lpstr>Gill Sans MT</vt:lpstr>
      <vt:lpstr>Symbol</vt:lpstr>
      <vt:lpstr>Walbaum Display</vt:lpstr>
      <vt:lpstr>3DFloatVTI</vt:lpstr>
      <vt:lpstr> LUMIERE ONDES ET PARTICULES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LUMIERE ONDES ET PARTICULES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85</cp:revision>
  <dcterms:created xsi:type="dcterms:W3CDTF">2022-09-17T08:20:32Z</dcterms:created>
  <dcterms:modified xsi:type="dcterms:W3CDTF">2024-05-30T20:05:37Z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